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58" r:id="rId4"/>
    <p:sldId id="259" r:id="rId5"/>
    <p:sldId id="261" r:id="rId6"/>
    <p:sldId id="264" r:id="rId7"/>
    <p:sldId id="265" r:id="rId8"/>
    <p:sldId id="268" r:id="rId9"/>
    <p:sldId id="267" r:id="rId10"/>
    <p:sldId id="269" r:id="rId11"/>
    <p:sldId id="266" r:id="rId12"/>
    <p:sldId id="278" r:id="rId13"/>
    <p:sldId id="275" r:id="rId14"/>
    <p:sldId id="271" r:id="rId15"/>
    <p:sldId id="272" r:id="rId16"/>
    <p:sldId id="273" r:id="rId17"/>
    <p:sldId id="283" r:id="rId18"/>
    <p:sldId id="285" r:id="rId19"/>
    <p:sldId id="284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2ACC5"/>
    <a:srgbClr val="B00000"/>
    <a:srgbClr val="CFB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5B3FD-A066-42D5-9286-5085CA47D8C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A95D66-4C9D-4C53-875A-6392238DEC34}">
      <dgm:prSet phldrT="[Текст]"/>
      <dgm:spPr/>
      <dgm:t>
        <a:bodyPr/>
        <a:lstStyle/>
        <a:p>
          <a:r>
            <a:rPr lang="ru-RU" dirty="0" smtClean="0"/>
            <a:t>Средства логико-математического развития</a:t>
          </a:r>
          <a:endParaRPr lang="ru-RU" dirty="0"/>
        </a:p>
      </dgm:t>
    </dgm:pt>
    <dgm:pt modelId="{F28A81C0-83CF-402B-A4EA-7229EED065CE}" type="parTrans" cxnId="{E2A90C97-CFF9-4EDD-898B-35E0D8BBD746}">
      <dgm:prSet/>
      <dgm:spPr/>
      <dgm:t>
        <a:bodyPr/>
        <a:lstStyle/>
        <a:p>
          <a:endParaRPr lang="ru-RU"/>
        </a:p>
      </dgm:t>
    </dgm:pt>
    <dgm:pt modelId="{9F475CB9-8C42-477C-9BD0-225D031FE516}" type="sibTrans" cxnId="{E2A90C97-CFF9-4EDD-898B-35E0D8BBD746}">
      <dgm:prSet/>
      <dgm:spPr/>
      <dgm:t>
        <a:bodyPr/>
        <a:lstStyle/>
        <a:p>
          <a:endParaRPr lang="ru-RU"/>
        </a:p>
      </dgm:t>
    </dgm:pt>
    <dgm:pt modelId="{AF12E19A-DA5E-4F45-8795-DCC575AA5554}">
      <dgm:prSet phldrT="[Текст]" custT="1"/>
      <dgm:spPr/>
      <dgm:t>
        <a:bodyPr/>
        <a:lstStyle/>
        <a:p>
          <a:r>
            <a:rPr lang="ru-RU" sz="1200" dirty="0" smtClean="0"/>
            <a:t>Задачи-шутки, загадки, занимательные вопросы</a:t>
          </a:r>
          <a:endParaRPr lang="ru-RU" sz="1200" dirty="0"/>
        </a:p>
      </dgm:t>
    </dgm:pt>
    <dgm:pt modelId="{339D8CB0-5298-49C7-AB3C-9647A343EE5A}" type="parTrans" cxnId="{13D3EA34-0E1E-4D64-B9B4-AC849B1C6555}">
      <dgm:prSet/>
      <dgm:spPr/>
      <dgm:t>
        <a:bodyPr/>
        <a:lstStyle/>
        <a:p>
          <a:endParaRPr lang="ru-RU"/>
        </a:p>
      </dgm:t>
    </dgm:pt>
    <dgm:pt modelId="{69FF1427-A650-47E8-BD88-6BABD9FCE3AE}" type="sibTrans" cxnId="{13D3EA34-0E1E-4D64-B9B4-AC849B1C6555}">
      <dgm:prSet/>
      <dgm:spPr/>
      <dgm:t>
        <a:bodyPr/>
        <a:lstStyle/>
        <a:p>
          <a:endParaRPr lang="ru-RU"/>
        </a:p>
      </dgm:t>
    </dgm:pt>
    <dgm:pt modelId="{801D2CDB-79EB-47C6-AE21-D28EF09A7C5E}">
      <dgm:prSet phldrT="[Текст]" custT="1"/>
      <dgm:spPr/>
      <dgm:t>
        <a:bodyPr/>
        <a:lstStyle/>
        <a:p>
          <a:r>
            <a:rPr lang="ru-RU" sz="1200" dirty="0" err="1" smtClean="0"/>
            <a:t>Экспереметирование</a:t>
          </a:r>
          <a:r>
            <a:rPr lang="ru-RU" sz="1200" dirty="0" smtClean="0"/>
            <a:t>, решение творческих задач.</a:t>
          </a:r>
          <a:endParaRPr lang="ru-RU" sz="1200" dirty="0"/>
        </a:p>
      </dgm:t>
    </dgm:pt>
    <dgm:pt modelId="{A8BB5008-F426-467E-90EE-4AC2EF79CAE9}" type="parTrans" cxnId="{69BD0000-7C9E-4596-918A-CC0571623580}">
      <dgm:prSet/>
      <dgm:spPr/>
      <dgm:t>
        <a:bodyPr/>
        <a:lstStyle/>
        <a:p>
          <a:endParaRPr lang="ru-RU"/>
        </a:p>
      </dgm:t>
    </dgm:pt>
    <dgm:pt modelId="{F3D2E540-35B1-4868-86EC-FDF89D451FD6}" type="sibTrans" cxnId="{69BD0000-7C9E-4596-918A-CC0571623580}">
      <dgm:prSet/>
      <dgm:spPr/>
      <dgm:t>
        <a:bodyPr/>
        <a:lstStyle/>
        <a:p>
          <a:endParaRPr lang="ru-RU"/>
        </a:p>
      </dgm:t>
    </dgm:pt>
    <dgm:pt modelId="{36A81637-8F94-4675-8682-5F28C2CD91CE}">
      <dgm:prSet phldrT="[Текст]" custT="1"/>
      <dgm:spPr/>
      <dgm:t>
        <a:bodyPr/>
        <a:lstStyle/>
        <a:p>
          <a:r>
            <a:rPr lang="ru-RU" sz="1400" dirty="0" smtClean="0"/>
            <a:t>Конструирование</a:t>
          </a:r>
          <a:endParaRPr lang="ru-RU" sz="1400" dirty="0"/>
        </a:p>
      </dgm:t>
    </dgm:pt>
    <dgm:pt modelId="{EC10140E-748E-4156-9700-048614334238}" type="parTrans" cxnId="{91707DFC-1302-4DF4-B75E-701533616080}">
      <dgm:prSet/>
      <dgm:spPr/>
      <dgm:t>
        <a:bodyPr/>
        <a:lstStyle/>
        <a:p>
          <a:endParaRPr lang="ru-RU"/>
        </a:p>
      </dgm:t>
    </dgm:pt>
    <dgm:pt modelId="{6A1F85DA-E0A1-44D8-8E3C-0ACE6AC95C9A}" type="sibTrans" cxnId="{91707DFC-1302-4DF4-B75E-701533616080}">
      <dgm:prSet/>
      <dgm:spPr/>
      <dgm:t>
        <a:bodyPr/>
        <a:lstStyle/>
        <a:p>
          <a:endParaRPr lang="ru-RU"/>
        </a:p>
      </dgm:t>
    </dgm:pt>
    <dgm:pt modelId="{B3D1F069-E755-4DB6-BFE9-9094FC180E27}">
      <dgm:prSet phldrT="[Текст]" custT="1"/>
      <dgm:spPr/>
      <dgm:t>
        <a:bodyPr/>
        <a:lstStyle/>
        <a:p>
          <a:r>
            <a:rPr lang="ru-RU" sz="1600" dirty="0" smtClean="0"/>
            <a:t>Логико-математические игры</a:t>
          </a:r>
          <a:endParaRPr lang="ru-RU" sz="1600" dirty="0"/>
        </a:p>
      </dgm:t>
    </dgm:pt>
    <dgm:pt modelId="{603B3898-EA78-49B5-A98F-FA551B8AB9F0}" type="parTrans" cxnId="{7F8A2363-03EA-4FB8-8176-27BEE0BCA132}">
      <dgm:prSet/>
      <dgm:spPr/>
      <dgm:t>
        <a:bodyPr/>
        <a:lstStyle/>
        <a:p>
          <a:endParaRPr lang="ru-RU"/>
        </a:p>
      </dgm:t>
    </dgm:pt>
    <dgm:pt modelId="{47028A19-AF8B-44C9-8A0F-F2435318FC33}" type="sibTrans" cxnId="{7F8A2363-03EA-4FB8-8176-27BEE0BCA132}">
      <dgm:prSet/>
      <dgm:spPr/>
      <dgm:t>
        <a:bodyPr/>
        <a:lstStyle/>
        <a:p>
          <a:endParaRPr lang="ru-RU"/>
        </a:p>
      </dgm:t>
    </dgm:pt>
    <dgm:pt modelId="{ED940971-2C41-46B7-A7C4-976B9BD24CBA}">
      <dgm:prSet custT="1"/>
      <dgm:spPr/>
      <dgm:t>
        <a:bodyPr/>
        <a:lstStyle/>
        <a:p>
          <a:r>
            <a:rPr lang="ru-RU" sz="1400" smtClean="0"/>
            <a:t>Логические задачи и упражнения </a:t>
          </a:r>
          <a:endParaRPr lang="ru-RU" sz="1400" dirty="0"/>
        </a:p>
      </dgm:t>
    </dgm:pt>
    <dgm:pt modelId="{9526821D-EB65-48C4-BD5C-AD9AA0A5F449}" type="parTrans" cxnId="{C1E1635B-03F6-45D9-8385-94DF83386914}">
      <dgm:prSet/>
      <dgm:spPr/>
      <dgm:t>
        <a:bodyPr/>
        <a:lstStyle/>
        <a:p>
          <a:endParaRPr lang="ru-RU"/>
        </a:p>
      </dgm:t>
    </dgm:pt>
    <dgm:pt modelId="{5ACB57C0-82F1-4CB4-88DB-903E80212564}" type="sibTrans" cxnId="{C1E1635B-03F6-45D9-8385-94DF83386914}">
      <dgm:prSet/>
      <dgm:spPr/>
      <dgm:t>
        <a:bodyPr/>
        <a:lstStyle/>
        <a:p>
          <a:endParaRPr lang="ru-RU"/>
        </a:p>
      </dgm:t>
    </dgm:pt>
    <dgm:pt modelId="{2284046A-D969-4CF2-9695-DA75E1EB241C}">
      <dgm:prSet custT="1"/>
      <dgm:spPr/>
      <dgm:t>
        <a:bodyPr/>
        <a:lstStyle/>
        <a:p>
          <a:r>
            <a:rPr lang="ru-RU" sz="1400" dirty="0" smtClean="0"/>
            <a:t>Игры-головоломки</a:t>
          </a:r>
          <a:endParaRPr lang="ru-RU" sz="1400" dirty="0"/>
        </a:p>
      </dgm:t>
    </dgm:pt>
    <dgm:pt modelId="{285F9B89-C073-4211-86BA-65915662CEC6}" type="parTrans" cxnId="{F6DC5D2F-3A1A-4C5A-B6F0-4179FF7960A1}">
      <dgm:prSet/>
      <dgm:spPr/>
      <dgm:t>
        <a:bodyPr/>
        <a:lstStyle/>
        <a:p>
          <a:endParaRPr lang="ru-RU"/>
        </a:p>
      </dgm:t>
    </dgm:pt>
    <dgm:pt modelId="{FC95B9D5-BA99-4D2A-B950-ADC217777E6D}" type="sibTrans" cxnId="{F6DC5D2F-3A1A-4C5A-B6F0-4179FF7960A1}">
      <dgm:prSet/>
      <dgm:spPr/>
      <dgm:t>
        <a:bodyPr/>
        <a:lstStyle/>
        <a:p>
          <a:endParaRPr lang="ru-RU"/>
        </a:p>
      </dgm:t>
    </dgm:pt>
    <dgm:pt modelId="{6752D3F4-27CD-465B-8DDF-13D7A8E3D579}">
      <dgm:prSet custT="1"/>
      <dgm:spPr/>
      <dgm:t>
        <a:bodyPr/>
        <a:lstStyle/>
        <a:p>
          <a:r>
            <a:rPr lang="ru-RU" sz="1400" dirty="0" smtClean="0"/>
            <a:t>Дидактические игры и упражнения</a:t>
          </a:r>
          <a:endParaRPr lang="ru-RU" sz="1400" dirty="0"/>
        </a:p>
      </dgm:t>
    </dgm:pt>
    <dgm:pt modelId="{73889012-A6C8-4C6A-B18B-AFB3BDF972D4}" type="parTrans" cxnId="{D2A84AC3-9E23-428C-9502-3E8A762061FE}">
      <dgm:prSet/>
      <dgm:spPr/>
      <dgm:t>
        <a:bodyPr/>
        <a:lstStyle/>
        <a:p>
          <a:endParaRPr lang="ru-RU"/>
        </a:p>
      </dgm:t>
    </dgm:pt>
    <dgm:pt modelId="{C8F39193-763F-4422-BDCE-3F983E8A74A3}" type="sibTrans" cxnId="{D2A84AC3-9E23-428C-9502-3E8A762061FE}">
      <dgm:prSet/>
      <dgm:spPr/>
      <dgm:t>
        <a:bodyPr/>
        <a:lstStyle/>
        <a:p>
          <a:endParaRPr lang="ru-RU"/>
        </a:p>
      </dgm:t>
    </dgm:pt>
    <dgm:pt modelId="{178FF2A1-6F6A-4362-A5A0-7D6B52558CE7}" type="pres">
      <dgm:prSet presAssocID="{0305B3FD-A066-42D5-9286-5085CA47D8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9434E-1C74-46DF-B8C8-7C978B8B0FF9}" type="pres">
      <dgm:prSet presAssocID="{D1A95D66-4C9D-4C53-875A-6392238DEC34}" presName="centerShape" presStyleLbl="node0" presStyleIdx="0" presStyleCnt="1" custScaleX="119399" custScaleY="119492"/>
      <dgm:spPr/>
      <dgm:t>
        <a:bodyPr/>
        <a:lstStyle/>
        <a:p>
          <a:endParaRPr lang="ru-RU"/>
        </a:p>
      </dgm:t>
    </dgm:pt>
    <dgm:pt modelId="{1BD88A6A-8D36-4FC1-BE9B-1032D5E6E0AB}" type="pres">
      <dgm:prSet presAssocID="{339D8CB0-5298-49C7-AB3C-9647A343EE5A}" presName="Name9" presStyleLbl="parChTrans1D2" presStyleIdx="0" presStyleCnt="7"/>
      <dgm:spPr/>
      <dgm:t>
        <a:bodyPr/>
        <a:lstStyle/>
        <a:p>
          <a:endParaRPr lang="ru-RU"/>
        </a:p>
      </dgm:t>
    </dgm:pt>
    <dgm:pt modelId="{94D52CB6-E918-4404-A2A3-05E62D979A26}" type="pres">
      <dgm:prSet presAssocID="{339D8CB0-5298-49C7-AB3C-9647A343EE5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D2121CC-8F29-41FF-80F4-54D104461702}" type="pres">
      <dgm:prSet presAssocID="{AF12E19A-DA5E-4F45-8795-DCC575AA5554}" presName="node" presStyleLbl="node1" presStyleIdx="0" presStyleCnt="7" custScaleX="151786" custScaleY="10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C4D7A-93E3-4543-8670-CB13C374BB51}" type="pres">
      <dgm:prSet presAssocID="{9526821D-EB65-48C4-BD5C-AD9AA0A5F449}" presName="Name9" presStyleLbl="parChTrans1D2" presStyleIdx="1" presStyleCnt="7"/>
      <dgm:spPr/>
      <dgm:t>
        <a:bodyPr/>
        <a:lstStyle/>
        <a:p>
          <a:endParaRPr lang="ru-RU"/>
        </a:p>
      </dgm:t>
    </dgm:pt>
    <dgm:pt modelId="{56EF7CC0-93B8-48C5-B14C-7DB8C4F67CBA}" type="pres">
      <dgm:prSet presAssocID="{9526821D-EB65-48C4-BD5C-AD9AA0A5F44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52D9E02-78CD-44B2-AA7E-FD037EB1D03D}" type="pres">
      <dgm:prSet presAssocID="{ED940971-2C41-46B7-A7C4-976B9BD24CBA}" presName="node" presStyleLbl="node1" presStyleIdx="1" presStyleCnt="7" custScaleX="146812" custScaleY="108220" custRadScaleRad="129026" custRadScaleInc="1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8A0A9-0E71-400A-82E1-EEF34A41C27B}" type="pres">
      <dgm:prSet presAssocID="{A8BB5008-F426-467E-90EE-4AC2EF79CAE9}" presName="Name9" presStyleLbl="parChTrans1D2" presStyleIdx="2" presStyleCnt="7"/>
      <dgm:spPr/>
      <dgm:t>
        <a:bodyPr/>
        <a:lstStyle/>
        <a:p>
          <a:endParaRPr lang="ru-RU"/>
        </a:p>
      </dgm:t>
    </dgm:pt>
    <dgm:pt modelId="{93FBEFFE-7BB3-41A9-A455-18919615E83D}" type="pres">
      <dgm:prSet presAssocID="{A8BB5008-F426-467E-90EE-4AC2EF79CAE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4575B903-8C42-4580-B3A5-B83E36AE35A6}" type="pres">
      <dgm:prSet presAssocID="{801D2CDB-79EB-47C6-AE21-D28EF09A7C5E}" presName="node" presStyleLbl="node1" presStyleIdx="2" presStyleCnt="7" custScaleX="149692" custScaleY="98523" custRadScaleRad="120846" custRadScaleInc="-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905A-2DD7-4939-8EA7-CC628B8812DC}" type="pres">
      <dgm:prSet presAssocID="{73889012-A6C8-4C6A-B18B-AFB3BDF972D4}" presName="Name9" presStyleLbl="parChTrans1D2" presStyleIdx="3" presStyleCnt="7"/>
      <dgm:spPr/>
      <dgm:t>
        <a:bodyPr/>
        <a:lstStyle/>
        <a:p>
          <a:endParaRPr lang="ru-RU"/>
        </a:p>
      </dgm:t>
    </dgm:pt>
    <dgm:pt modelId="{D25FA399-D870-4BA1-90F3-A75C56133720}" type="pres">
      <dgm:prSet presAssocID="{73889012-A6C8-4C6A-B18B-AFB3BDF972D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9CDD3484-4860-41F1-B9DD-6B9341A01909}" type="pres">
      <dgm:prSet presAssocID="{6752D3F4-27CD-465B-8DDF-13D7A8E3D579}" presName="node" presStyleLbl="node1" presStyleIdx="3" presStyleCnt="7" custScaleX="157609" custScaleY="94807" custRadScaleRad="118745" custRadScaleInc="-3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71292-FBC0-434F-8B75-9B1D91AA5617}" type="pres">
      <dgm:prSet presAssocID="{285F9B89-C073-4211-86BA-65915662CEC6}" presName="Name9" presStyleLbl="parChTrans1D2" presStyleIdx="4" presStyleCnt="7"/>
      <dgm:spPr/>
      <dgm:t>
        <a:bodyPr/>
        <a:lstStyle/>
        <a:p>
          <a:endParaRPr lang="ru-RU"/>
        </a:p>
      </dgm:t>
    </dgm:pt>
    <dgm:pt modelId="{256658C4-11F2-40E5-B10A-FD70DFC288C5}" type="pres">
      <dgm:prSet presAssocID="{285F9B89-C073-4211-86BA-65915662CEC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E7EF2FC-FE5F-4B84-A671-805A3ADBAE43}" type="pres">
      <dgm:prSet presAssocID="{2284046A-D969-4CF2-9695-DA75E1EB241C}" presName="node" presStyleLbl="node1" presStyleIdx="4" presStyleCnt="7" custScaleX="160318" custScaleY="101194" custRadScaleRad="103322" custRadScaleInc="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7C9B5-55BC-402E-B141-3C87B4D1DF54}" type="pres">
      <dgm:prSet presAssocID="{EC10140E-748E-4156-9700-048614334238}" presName="Name9" presStyleLbl="parChTrans1D2" presStyleIdx="5" presStyleCnt="7"/>
      <dgm:spPr/>
      <dgm:t>
        <a:bodyPr/>
        <a:lstStyle/>
        <a:p>
          <a:endParaRPr lang="ru-RU"/>
        </a:p>
      </dgm:t>
    </dgm:pt>
    <dgm:pt modelId="{069B297C-EDA7-45D0-8186-53B9CF890A3D}" type="pres">
      <dgm:prSet presAssocID="{EC10140E-748E-4156-9700-04861433423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58D7D70-5814-4FAE-9B45-26080FD96AE1}" type="pres">
      <dgm:prSet presAssocID="{36A81637-8F94-4675-8682-5F28C2CD91CE}" presName="node" presStyleLbl="node1" presStyleIdx="5" presStyleCnt="7" custScaleX="150046" custScaleY="110372" custRadScaleRad="128153" custRadScaleInc="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8EBD9-F717-4CF5-8036-4FD2C65BE5F2}" type="pres">
      <dgm:prSet presAssocID="{603B3898-EA78-49B5-A98F-FA551B8AB9F0}" presName="Name9" presStyleLbl="parChTrans1D2" presStyleIdx="6" presStyleCnt="7"/>
      <dgm:spPr/>
      <dgm:t>
        <a:bodyPr/>
        <a:lstStyle/>
        <a:p>
          <a:endParaRPr lang="ru-RU"/>
        </a:p>
      </dgm:t>
    </dgm:pt>
    <dgm:pt modelId="{9C93B2EF-F3AB-4DCB-B7FE-D99419004C34}" type="pres">
      <dgm:prSet presAssocID="{603B3898-EA78-49B5-A98F-FA551B8AB9F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C05BEBAA-CFB3-473C-A456-65BC1FF954BE}" type="pres">
      <dgm:prSet presAssocID="{B3D1F069-E755-4DB6-BFE9-9094FC180E27}" presName="node" presStyleLbl="node1" presStyleIdx="6" presStyleCnt="7" custScaleX="137877" custScaleY="108222" custRadScaleRad="121031" custRadScaleInc="-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1635B-03F6-45D9-8385-94DF83386914}" srcId="{D1A95D66-4C9D-4C53-875A-6392238DEC34}" destId="{ED940971-2C41-46B7-A7C4-976B9BD24CBA}" srcOrd="1" destOrd="0" parTransId="{9526821D-EB65-48C4-BD5C-AD9AA0A5F449}" sibTransId="{5ACB57C0-82F1-4CB4-88DB-903E80212564}"/>
    <dgm:cxn modelId="{D83AC9DB-840F-4F73-BA23-4D96347706D4}" type="presOf" srcId="{801D2CDB-79EB-47C6-AE21-D28EF09A7C5E}" destId="{4575B903-8C42-4580-B3A5-B83E36AE35A6}" srcOrd="0" destOrd="0" presId="urn:microsoft.com/office/officeart/2005/8/layout/radial1"/>
    <dgm:cxn modelId="{20574414-A638-4016-82CD-65FD47DD10C6}" type="presOf" srcId="{603B3898-EA78-49B5-A98F-FA551B8AB9F0}" destId="{E778EBD9-F717-4CF5-8036-4FD2C65BE5F2}" srcOrd="0" destOrd="0" presId="urn:microsoft.com/office/officeart/2005/8/layout/radial1"/>
    <dgm:cxn modelId="{280A9459-31B6-490C-9B63-C51B3621A3EB}" type="presOf" srcId="{EC10140E-748E-4156-9700-048614334238}" destId="{1357C9B5-55BC-402E-B141-3C87B4D1DF54}" srcOrd="0" destOrd="0" presId="urn:microsoft.com/office/officeart/2005/8/layout/radial1"/>
    <dgm:cxn modelId="{A6CABB71-30E2-4B48-B214-6D821C1DF05F}" type="presOf" srcId="{285F9B89-C073-4211-86BA-65915662CEC6}" destId="{12471292-FBC0-434F-8B75-9B1D91AA5617}" srcOrd="0" destOrd="0" presId="urn:microsoft.com/office/officeart/2005/8/layout/radial1"/>
    <dgm:cxn modelId="{56EFDFC5-74B2-43A0-B4C6-79A5066697E3}" type="presOf" srcId="{6752D3F4-27CD-465B-8DDF-13D7A8E3D579}" destId="{9CDD3484-4860-41F1-B9DD-6B9341A01909}" srcOrd="0" destOrd="0" presId="urn:microsoft.com/office/officeart/2005/8/layout/radial1"/>
    <dgm:cxn modelId="{3B5FBA81-E4CB-4E96-8342-C3818ECDA6B5}" type="presOf" srcId="{36A81637-8F94-4675-8682-5F28C2CD91CE}" destId="{D58D7D70-5814-4FAE-9B45-26080FD96AE1}" srcOrd="0" destOrd="0" presId="urn:microsoft.com/office/officeart/2005/8/layout/radial1"/>
    <dgm:cxn modelId="{286C44C6-6D11-4742-A3BF-381FE434E804}" type="presOf" srcId="{0305B3FD-A066-42D5-9286-5085CA47D8C4}" destId="{178FF2A1-6F6A-4362-A5A0-7D6B52558CE7}" srcOrd="0" destOrd="0" presId="urn:microsoft.com/office/officeart/2005/8/layout/radial1"/>
    <dgm:cxn modelId="{F9EEF2B8-C36F-46DE-B0B1-176C76A42F28}" type="presOf" srcId="{ED940971-2C41-46B7-A7C4-976B9BD24CBA}" destId="{B52D9E02-78CD-44B2-AA7E-FD037EB1D03D}" srcOrd="0" destOrd="0" presId="urn:microsoft.com/office/officeart/2005/8/layout/radial1"/>
    <dgm:cxn modelId="{E2A90C97-CFF9-4EDD-898B-35E0D8BBD746}" srcId="{0305B3FD-A066-42D5-9286-5085CA47D8C4}" destId="{D1A95D66-4C9D-4C53-875A-6392238DEC34}" srcOrd="0" destOrd="0" parTransId="{F28A81C0-83CF-402B-A4EA-7229EED065CE}" sibTransId="{9F475CB9-8C42-477C-9BD0-225D031FE516}"/>
    <dgm:cxn modelId="{7F8A2363-03EA-4FB8-8176-27BEE0BCA132}" srcId="{D1A95D66-4C9D-4C53-875A-6392238DEC34}" destId="{B3D1F069-E755-4DB6-BFE9-9094FC180E27}" srcOrd="6" destOrd="0" parTransId="{603B3898-EA78-49B5-A98F-FA551B8AB9F0}" sibTransId="{47028A19-AF8B-44C9-8A0F-F2435318FC33}"/>
    <dgm:cxn modelId="{94CF3427-2E11-4EFD-91FD-85887FFCBF93}" type="presOf" srcId="{73889012-A6C8-4C6A-B18B-AFB3BDF972D4}" destId="{1F39905A-2DD7-4939-8EA7-CC628B8812DC}" srcOrd="0" destOrd="0" presId="urn:microsoft.com/office/officeart/2005/8/layout/radial1"/>
    <dgm:cxn modelId="{F9D636A3-65F5-4983-89DB-AAD752B34161}" type="presOf" srcId="{285F9B89-C073-4211-86BA-65915662CEC6}" destId="{256658C4-11F2-40E5-B10A-FD70DFC288C5}" srcOrd="1" destOrd="0" presId="urn:microsoft.com/office/officeart/2005/8/layout/radial1"/>
    <dgm:cxn modelId="{69BD0000-7C9E-4596-918A-CC0571623580}" srcId="{D1A95D66-4C9D-4C53-875A-6392238DEC34}" destId="{801D2CDB-79EB-47C6-AE21-D28EF09A7C5E}" srcOrd="2" destOrd="0" parTransId="{A8BB5008-F426-467E-90EE-4AC2EF79CAE9}" sibTransId="{F3D2E540-35B1-4868-86EC-FDF89D451FD6}"/>
    <dgm:cxn modelId="{8C36543F-08D0-40B1-8069-91B085246F95}" type="presOf" srcId="{B3D1F069-E755-4DB6-BFE9-9094FC180E27}" destId="{C05BEBAA-CFB3-473C-A456-65BC1FF954BE}" srcOrd="0" destOrd="0" presId="urn:microsoft.com/office/officeart/2005/8/layout/radial1"/>
    <dgm:cxn modelId="{C902ADFB-8551-4E08-BF2A-C19B5A8FF930}" type="presOf" srcId="{603B3898-EA78-49B5-A98F-FA551B8AB9F0}" destId="{9C93B2EF-F3AB-4DCB-B7FE-D99419004C34}" srcOrd="1" destOrd="0" presId="urn:microsoft.com/office/officeart/2005/8/layout/radial1"/>
    <dgm:cxn modelId="{760C74B6-5357-4DA1-A0BF-E132C7ADA797}" type="presOf" srcId="{A8BB5008-F426-467E-90EE-4AC2EF79CAE9}" destId="{93FBEFFE-7BB3-41A9-A455-18919615E83D}" srcOrd="1" destOrd="0" presId="urn:microsoft.com/office/officeart/2005/8/layout/radial1"/>
    <dgm:cxn modelId="{1D99282A-AB5E-46C1-B8E7-21F356ED763C}" type="presOf" srcId="{AF12E19A-DA5E-4F45-8795-DCC575AA5554}" destId="{8D2121CC-8F29-41FF-80F4-54D104461702}" srcOrd="0" destOrd="0" presId="urn:microsoft.com/office/officeart/2005/8/layout/radial1"/>
    <dgm:cxn modelId="{F6DC5D2F-3A1A-4C5A-B6F0-4179FF7960A1}" srcId="{D1A95D66-4C9D-4C53-875A-6392238DEC34}" destId="{2284046A-D969-4CF2-9695-DA75E1EB241C}" srcOrd="4" destOrd="0" parTransId="{285F9B89-C073-4211-86BA-65915662CEC6}" sibTransId="{FC95B9D5-BA99-4D2A-B950-ADC217777E6D}"/>
    <dgm:cxn modelId="{DE7F1C98-B3C2-421B-82DB-D56C76FD93A8}" type="presOf" srcId="{339D8CB0-5298-49C7-AB3C-9647A343EE5A}" destId="{1BD88A6A-8D36-4FC1-BE9B-1032D5E6E0AB}" srcOrd="0" destOrd="0" presId="urn:microsoft.com/office/officeart/2005/8/layout/radial1"/>
    <dgm:cxn modelId="{7E9158BA-70F3-463C-94EC-1968ACA3E2E0}" type="presOf" srcId="{EC10140E-748E-4156-9700-048614334238}" destId="{069B297C-EDA7-45D0-8186-53B9CF890A3D}" srcOrd="1" destOrd="0" presId="urn:microsoft.com/office/officeart/2005/8/layout/radial1"/>
    <dgm:cxn modelId="{1590E1A5-FD46-4FB6-86FC-C833B5CD94B5}" type="presOf" srcId="{339D8CB0-5298-49C7-AB3C-9647A343EE5A}" destId="{94D52CB6-E918-4404-A2A3-05E62D979A26}" srcOrd="1" destOrd="0" presId="urn:microsoft.com/office/officeart/2005/8/layout/radial1"/>
    <dgm:cxn modelId="{5CA5EA0F-28CB-4868-AB40-1BEBF0656CF2}" type="presOf" srcId="{A8BB5008-F426-467E-90EE-4AC2EF79CAE9}" destId="{B268A0A9-0E71-400A-82E1-EEF34A41C27B}" srcOrd="0" destOrd="0" presId="urn:microsoft.com/office/officeart/2005/8/layout/radial1"/>
    <dgm:cxn modelId="{78D5A775-4E13-4EBA-BF74-C932E603A3D7}" type="presOf" srcId="{D1A95D66-4C9D-4C53-875A-6392238DEC34}" destId="{D7A9434E-1C74-46DF-B8C8-7C978B8B0FF9}" srcOrd="0" destOrd="0" presId="urn:microsoft.com/office/officeart/2005/8/layout/radial1"/>
    <dgm:cxn modelId="{741CB31F-8A1B-4720-B656-39CB72A043E9}" type="presOf" srcId="{9526821D-EB65-48C4-BD5C-AD9AA0A5F449}" destId="{56EF7CC0-93B8-48C5-B14C-7DB8C4F67CBA}" srcOrd="1" destOrd="0" presId="urn:microsoft.com/office/officeart/2005/8/layout/radial1"/>
    <dgm:cxn modelId="{D68F0140-75CE-4214-9EF3-FC1DC98B2014}" type="presOf" srcId="{73889012-A6C8-4C6A-B18B-AFB3BDF972D4}" destId="{D25FA399-D870-4BA1-90F3-A75C56133720}" srcOrd="1" destOrd="0" presId="urn:microsoft.com/office/officeart/2005/8/layout/radial1"/>
    <dgm:cxn modelId="{88FA1F6B-D4C2-4B9A-AF91-47FBB2E54CE1}" type="presOf" srcId="{9526821D-EB65-48C4-BD5C-AD9AA0A5F449}" destId="{56FC4D7A-93E3-4543-8670-CB13C374BB51}" srcOrd="0" destOrd="0" presId="urn:microsoft.com/office/officeart/2005/8/layout/radial1"/>
    <dgm:cxn modelId="{D2A84AC3-9E23-428C-9502-3E8A762061FE}" srcId="{D1A95D66-4C9D-4C53-875A-6392238DEC34}" destId="{6752D3F4-27CD-465B-8DDF-13D7A8E3D579}" srcOrd="3" destOrd="0" parTransId="{73889012-A6C8-4C6A-B18B-AFB3BDF972D4}" sibTransId="{C8F39193-763F-4422-BDCE-3F983E8A74A3}"/>
    <dgm:cxn modelId="{69A5B5D8-5F5D-4B0F-A86D-C80232E8DC4A}" type="presOf" srcId="{2284046A-D969-4CF2-9695-DA75E1EB241C}" destId="{4E7EF2FC-FE5F-4B84-A671-805A3ADBAE43}" srcOrd="0" destOrd="0" presId="urn:microsoft.com/office/officeart/2005/8/layout/radial1"/>
    <dgm:cxn modelId="{91707DFC-1302-4DF4-B75E-701533616080}" srcId="{D1A95D66-4C9D-4C53-875A-6392238DEC34}" destId="{36A81637-8F94-4675-8682-5F28C2CD91CE}" srcOrd="5" destOrd="0" parTransId="{EC10140E-748E-4156-9700-048614334238}" sibTransId="{6A1F85DA-E0A1-44D8-8E3C-0ACE6AC95C9A}"/>
    <dgm:cxn modelId="{13D3EA34-0E1E-4D64-B9B4-AC849B1C6555}" srcId="{D1A95D66-4C9D-4C53-875A-6392238DEC34}" destId="{AF12E19A-DA5E-4F45-8795-DCC575AA5554}" srcOrd="0" destOrd="0" parTransId="{339D8CB0-5298-49C7-AB3C-9647A343EE5A}" sibTransId="{69FF1427-A650-47E8-BD88-6BABD9FCE3AE}"/>
    <dgm:cxn modelId="{973B944A-63EB-4903-AD33-910FB8146B80}" type="presParOf" srcId="{178FF2A1-6F6A-4362-A5A0-7D6B52558CE7}" destId="{D7A9434E-1C74-46DF-B8C8-7C978B8B0FF9}" srcOrd="0" destOrd="0" presId="urn:microsoft.com/office/officeart/2005/8/layout/radial1"/>
    <dgm:cxn modelId="{D2BE3156-4415-48D8-8490-55B77E876A7E}" type="presParOf" srcId="{178FF2A1-6F6A-4362-A5A0-7D6B52558CE7}" destId="{1BD88A6A-8D36-4FC1-BE9B-1032D5E6E0AB}" srcOrd="1" destOrd="0" presId="urn:microsoft.com/office/officeart/2005/8/layout/radial1"/>
    <dgm:cxn modelId="{0D0D9890-DBAC-45F7-86C1-EB831FB0FACD}" type="presParOf" srcId="{1BD88A6A-8D36-4FC1-BE9B-1032D5E6E0AB}" destId="{94D52CB6-E918-4404-A2A3-05E62D979A26}" srcOrd="0" destOrd="0" presId="urn:microsoft.com/office/officeart/2005/8/layout/radial1"/>
    <dgm:cxn modelId="{4BFDB891-EB91-4A82-A7B9-F48AA3E1C3FB}" type="presParOf" srcId="{178FF2A1-6F6A-4362-A5A0-7D6B52558CE7}" destId="{8D2121CC-8F29-41FF-80F4-54D104461702}" srcOrd="2" destOrd="0" presId="urn:microsoft.com/office/officeart/2005/8/layout/radial1"/>
    <dgm:cxn modelId="{D4262BC5-B631-48CF-8508-32130B59424A}" type="presParOf" srcId="{178FF2A1-6F6A-4362-A5A0-7D6B52558CE7}" destId="{56FC4D7A-93E3-4543-8670-CB13C374BB51}" srcOrd="3" destOrd="0" presId="urn:microsoft.com/office/officeart/2005/8/layout/radial1"/>
    <dgm:cxn modelId="{E64F7B37-B6AD-4764-8BF8-63BF1F065B05}" type="presParOf" srcId="{56FC4D7A-93E3-4543-8670-CB13C374BB51}" destId="{56EF7CC0-93B8-48C5-B14C-7DB8C4F67CBA}" srcOrd="0" destOrd="0" presId="urn:microsoft.com/office/officeart/2005/8/layout/radial1"/>
    <dgm:cxn modelId="{8663BDA1-22B3-4D98-A412-41EE000C63C8}" type="presParOf" srcId="{178FF2A1-6F6A-4362-A5A0-7D6B52558CE7}" destId="{B52D9E02-78CD-44B2-AA7E-FD037EB1D03D}" srcOrd="4" destOrd="0" presId="urn:microsoft.com/office/officeart/2005/8/layout/radial1"/>
    <dgm:cxn modelId="{34298300-E489-406B-8804-BAEF3D393402}" type="presParOf" srcId="{178FF2A1-6F6A-4362-A5A0-7D6B52558CE7}" destId="{B268A0A9-0E71-400A-82E1-EEF34A41C27B}" srcOrd="5" destOrd="0" presId="urn:microsoft.com/office/officeart/2005/8/layout/radial1"/>
    <dgm:cxn modelId="{0F715592-2323-4C60-A393-D5C1987C02EE}" type="presParOf" srcId="{B268A0A9-0E71-400A-82E1-EEF34A41C27B}" destId="{93FBEFFE-7BB3-41A9-A455-18919615E83D}" srcOrd="0" destOrd="0" presId="urn:microsoft.com/office/officeart/2005/8/layout/radial1"/>
    <dgm:cxn modelId="{C46D0C05-D012-4190-8F0C-6A305AE69D7E}" type="presParOf" srcId="{178FF2A1-6F6A-4362-A5A0-7D6B52558CE7}" destId="{4575B903-8C42-4580-B3A5-B83E36AE35A6}" srcOrd="6" destOrd="0" presId="urn:microsoft.com/office/officeart/2005/8/layout/radial1"/>
    <dgm:cxn modelId="{91407526-ACDD-4D65-8F0D-20CFE607DDCB}" type="presParOf" srcId="{178FF2A1-6F6A-4362-A5A0-7D6B52558CE7}" destId="{1F39905A-2DD7-4939-8EA7-CC628B8812DC}" srcOrd="7" destOrd="0" presId="urn:microsoft.com/office/officeart/2005/8/layout/radial1"/>
    <dgm:cxn modelId="{644566BC-440C-441C-8CF3-E92B6CE9950B}" type="presParOf" srcId="{1F39905A-2DD7-4939-8EA7-CC628B8812DC}" destId="{D25FA399-D870-4BA1-90F3-A75C56133720}" srcOrd="0" destOrd="0" presId="urn:microsoft.com/office/officeart/2005/8/layout/radial1"/>
    <dgm:cxn modelId="{5CC59D54-C552-4393-A847-C5996C711081}" type="presParOf" srcId="{178FF2A1-6F6A-4362-A5A0-7D6B52558CE7}" destId="{9CDD3484-4860-41F1-B9DD-6B9341A01909}" srcOrd="8" destOrd="0" presId="urn:microsoft.com/office/officeart/2005/8/layout/radial1"/>
    <dgm:cxn modelId="{DDBE5AB3-78D9-468A-9927-11FD56E5CC80}" type="presParOf" srcId="{178FF2A1-6F6A-4362-A5A0-7D6B52558CE7}" destId="{12471292-FBC0-434F-8B75-9B1D91AA5617}" srcOrd="9" destOrd="0" presId="urn:microsoft.com/office/officeart/2005/8/layout/radial1"/>
    <dgm:cxn modelId="{EFFA790A-575C-4F61-9271-CDDE981BCFE5}" type="presParOf" srcId="{12471292-FBC0-434F-8B75-9B1D91AA5617}" destId="{256658C4-11F2-40E5-B10A-FD70DFC288C5}" srcOrd="0" destOrd="0" presId="urn:microsoft.com/office/officeart/2005/8/layout/radial1"/>
    <dgm:cxn modelId="{4FCDBF75-BF65-4880-AC51-AFF86B3F8C88}" type="presParOf" srcId="{178FF2A1-6F6A-4362-A5A0-7D6B52558CE7}" destId="{4E7EF2FC-FE5F-4B84-A671-805A3ADBAE43}" srcOrd="10" destOrd="0" presId="urn:microsoft.com/office/officeart/2005/8/layout/radial1"/>
    <dgm:cxn modelId="{2DA8B13C-341B-4883-BA40-39B4CE0470DE}" type="presParOf" srcId="{178FF2A1-6F6A-4362-A5A0-7D6B52558CE7}" destId="{1357C9B5-55BC-402E-B141-3C87B4D1DF54}" srcOrd="11" destOrd="0" presId="urn:microsoft.com/office/officeart/2005/8/layout/radial1"/>
    <dgm:cxn modelId="{AD80210A-60FB-4577-8A7D-FEDC076040AA}" type="presParOf" srcId="{1357C9B5-55BC-402E-B141-3C87B4D1DF54}" destId="{069B297C-EDA7-45D0-8186-53B9CF890A3D}" srcOrd="0" destOrd="0" presId="urn:microsoft.com/office/officeart/2005/8/layout/radial1"/>
    <dgm:cxn modelId="{31898CC1-09D0-42B5-8689-64BC3C2872F0}" type="presParOf" srcId="{178FF2A1-6F6A-4362-A5A0-7D6B52558CE7}" destId="{D58D7D70-5814-4FAE-9B45-26080FD96AE1}" srcOrd="12" destOrd="0" presId="urn:microsoft.com/office/officeart/2005/8/layout/radial1"/>
    <dgm:cxn modelId="{D7C0F61A-74F6-4E70-A5FE-BDAC4429B822}" type="presParOf" srcId="{178FF2A1-6F6A-4362-A5A0-7D6B52558CE7}" destId="{E778EBD9-F717-4CF5-8036-4FD2C65BE5F2}" srcOrd="13" destOrd="0" presId="urn:microsoft.com/office/officeart/2005/8/layout/radial1"/>
    <dgm:cxn modelId="{2DE0729D-2B55-4316-BA6F-C4F04AF1F41D}" type="presParOf" srcId="{E778EBD9-F717-4CF5-8036-4FD2C65BE5F2}" destId="{9C93B2EF-F3AB-4DCB-B7FE-D99419004C34}" srcOrd="0" destOrd="0" presId="urn:microsoft.com/office/officeart/2005/8/layout/radial1"/>
    <dgm:cxn modelId="{36BAA675-5211-4E17-9B08-020DF33E5AF0}" type="presParOf" srcId="{178FF2A1-6F6A-4362-A5A0-7D6B52558CE7}" destId="{C05BEBAA-CFB3-473C-A456-65BC1FF954BE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06A7-F614-44C6-B68D-561699EE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4322-A46E-498C-9B16-D8ED5D8D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669C-296D-4DE9-8139-3F1BD82B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C7C-29A7-4730-B457-9BB96AA6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5C87-3B82-4BB0-9733-510FB1E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4D27-FD04-4B3D-879D-BAF85681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74D9-CB85-4D36-89DD-CFF7DFE6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CFC5-9623-40CE-BDF8-DD66432C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085C-A5EA-4608-AD98-DCB22BB0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571B-F64B-4012-9FBC-E9888A49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71D5-8B0A-4309-BCFB-78DE0BB1E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BB97B5-8ED1-4282-8E1C-0CE790620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lovolom.com/puzzles/053_ico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7561263" cy="14700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B00000"/>
                </a:solidFill>
              </a:rPr>
              <a:t>Формирование </a:t>
            </a:r>
            <a:br>
              <a:rPr lang="ru-RU" sz="3600" dirty="0" smtClean="0">
                <a:solidFill>
                  <a:srgbClr val="B00000"/>
                </a:solidFill>
              </a:rPr>
            </a:br>
            <a:r>
              <a:rPr lang="ru-RU" sz="3600" dirty="0" smtClean="0">
                <a:solidFill>
                  <a:srgbClr val="B00000"/>
                </a:solidFill>
              </a:rPr>
              <a:t>логико-математических представлений детей дошкольного возраста.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13" y="5929313"/>
            <a:ext cx="3714750" cy="57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Старший воспитатель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Морозова О.А.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857375" y="428625"/>
            <a:ext cx="5857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</a:t>
            </a:r>
            <a:r>
              <a:rPr lang="ru-RU" dirty="0" smtClean="0"/>
              <a:t>казенное дошкольное </a:t>
            </a:r>
            <a:r>
              <a:rPr lang="ru-RU" dirty="0"/>
              <a:t>образовательное </a:t>
            </a:r>
            <a:r>
              <a:rPr lang="ru-RU" dirty="0" smtClean="0"/>
              <a:t>учреждение Новосибирского района Новосибирской области –</a:t>
            </a:r>
          </a:p>
          <a:p>
            <a:pPr algn="ctr"/>
            <a:r>
              <a:rPr lang="ru-RU" dirty="0" smtClean="0"/>
              <a:t> детский сад комбинированного вида «Белочка»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203325"/>
            <a:ext cx="21605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Развивающая игра : Логические Блоки Дьене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3240088"/>
            <a:ext cx="2127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Палочки Кюизенера учебно-игровое пособие Корвет - Интернет магазин детских игрушек Совенок, Екатеринбу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439988"/>
            <a:ext cx="23050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http://chitariki.ru/images/stories/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365625"/>
            <a:ext cx="2305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Игра Математический планшет Школа интересных на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176338"/>
            <a:ext cx="2016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Развивающая игра : Математический планшет Школа интересных нау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925763"/>
            <a:ext cx="2016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395288" y="392113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B00000"/>
                </a:solidFill>
              </a:rPr>
              <a:t>Логические блоки Дьенеша                                                          Математический </a:t>
            </a:r>
          </a:p>
          <a:p>
            <a:r>
              <a:rPr lang="ru-RU" b="1" i="1">
                <a:solidFill>
                  <a:srgbClr val="B00000"/>
                </a:solidFill>
              </a:rPr>
              <a:t>                                                                                                               планшет                                         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348038" y="169862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B00000"/>
                </a:solidFill>
              </a:rPr>
              <a:t>Палочки </a:t>
            </a:r>
            <a:r>
              <a:rPr lang="ru-RU" b="1" i="1" dirty="0" err="1" smtClean="0">
                <a:solidFill>
                  <a:srgbClr val="B00000"/>
                </a:solidFill>
              </a:rPr>
              <a:t>Кюизенера</a:t>
            </a:r>
            <a:r>
              <a:rPr lang="ru-RU" b="1" i="1" dirty="0" smtClean="0">
                <a:solidFill>
                  <a:srgbClr val="B0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0645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rgbClr val="B00000"/>
                </a:solidFill>
                <a:latin typeface="+mj-lt"/>
              </a:rPr>
              <a:t>            Шуточные задачи  </a:t>
            </a:r>
            <a:r>
              <a:rPr lang="ru-RU" sz="2800" b="1" i="1">
                <a:solidFill>
                  <a:srgbClr val="B00000"/>
                </a:solidFill>
                <a:latin typeface="+mj-lt"/>
              </a:rPr>
              <a:t>по математике.</a:t>
            </a:r>
            <a:endParaRPr lang="ru-RU" sz="2800" b="1" i="1" dirty="0">
              <a:solidFill>
                <a:srgbClr val="B00000"/>
              </a:solidFill>
              <a:latin typeface="+mj-lt"/>
            </a:endParaRPr>
          </a:p>
          <a:p>
            <a:pPr eaLnBrk="0" hangingPunct="0">
              <a:defRPr/>
            </a:pPr>
            <a:endParaRPr lang="ru-RU" sz="2800" dirty="0">
              <a:solidFill>
                <a:srgbClr val="B00000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ru-RU" sz="2400" dirty="0"/>
              <a:t>Из какой посуды нельзя ничего съесть?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ru-RU" sz="2400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ru-RU" sz="2400" dirty="0"/>
              <a:t>Курица, стоящая на одной ноге, весит 2 кг. Сколько весит курица, стоящая на двух ногах?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 * Одно яйцо варят 4 минуты. Сколько минут надо варить 6 яиц? 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* На столе лежало 4 яблока. Одно из них разрезали пополам и положили на стол. Сколько яблок на столе?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57188" y="714375"/>
            <a:ext cx="7929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Дидактические </a:t>
            </a:r>
            <a:r>
              <a:rPr lang="ru-RU" sz="2800" b="1" i="1" dirty="0" smtClean="0">
                <a:solidFill>
                  <a:srgbClr val="C00000"/>
                </a:solidFill>
              </a:rPr>
              <a:t>игры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dirty="0"/>
              <a:t>     направлены на развитие у детей логического мышления, пространственных представлений, дают возможность упражнять ребят в счете, вычислениях</a:t>
            </a:r>
          </a:p>
        </p:txBody>
      </p:sp>
      <p:pic>
        <p:nvPicPr>
          <p:cNvPr id="16387" name="Рисунок 4" descr="10112008(0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71750"/>
            <a:ext cx="2238375" cy="16795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28625" y="20002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«Логический домик»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357563" y="20002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«Четвертый лишний»</a:t>
            </a:r>
          </a:p>
        </p:txBody>
      </p:sp>
      <p:pic>
        <p:nvPicPr>
          <p:cNvPr id="16391" name="Рисунок 8" descr="10112008(011).jpg"/>
          <p:cNvPicPr>
            <a:picLocks noChangeAspect="1"/>
          </p:cNvPicPr>
          <p:nvPr/>
        </p:nvPicPr>
        <p:blipFill>
          <a:blip r:embed="rId3" cstate="print"/>
          <a:srcRect l="20930" t="17778" r="4070" b="13333"/>
          <a:stretch>
            <a:fillRect/>
          </a:stretch>
        </p:blipFill>
        <p:spPr bwMode="auto">
          <a:xfrm>
            <a:off x="6072188" y="2571750"/>
            <a:ext cx="2179637" cy="15716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072188" y="200025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«Веселая логика»</a:t>
            </a:r>
          </a:p>
        </p:txBody>
      </p:sp>
      <p:pic>
        <p:nvPicPr>
          <p:cNvPr id="16393" name="Рисунок 10" descr="16112008(010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86256"/>
            <a:ext cx="2357437" cy="162083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857488" y="3786190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«Где чей домик».</a:t>
            </a:r>
          </a:p>
        </p:txBody>
      </p:sp>
      <p:pic>
        <p:nvPicPr>
          <p:cNvPr id="12" name="Рисунок 11" descr="C:\Users\Белочка\Desktop\IMG_20220204_160639.jpg"/>
          <p:cNvPicPr/>
          <p:nvPr/>
        </p:nvPicPr>
        <p:blipFill>
          <a:blip r:embed="rId5" cstate="print"/>
          <a:srcRect l="8338" t="48237" r="4917" b="22756"/>
          <a:stretch>
            <a:fillRect/>
          </a:stretch>
        </p:blipFill>
        <p:spPr bwMode="auto">
          <a:xfrm>
            <a:off x="3000364" y="2428868"/>
            <a:ext cx="2790827" cy="114300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357818" y="414338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«Сравни по величине».</a:t>
            </a:r>
            <a:endParaRPr lang="ru-RU" dirty="0"/>
          </a:p>
        </p:txBody>
      </p:sp>
      <p:pic>
        <p:nvPicPr>
          <p:cNvPr id="15" name="Рисунок 14" descr="C:\Users\Белочка\Desktop\IMG_20220204_160833.jpg"/>
          <p:cNvPicPr/>
          <p:nvPr/>
        </p:nvPicPr>
        <p:blipFill>
          <a:blip r:embed="rId6" cstate="print"/>
          <a:srcRect l="8959" t="13355" r="8577" b="47184"/>
          <a:stretch>
            <a:fillRect/>
          </a:stretch>
        </p:blipFill>
        <p:spPr bwMode="auto">
          <a:xfrm>
            <a:off x="5357818" y="4572008"/>
            <a:ext cx="2409825" cy="12668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rulki-ekb.ru/wp-content/uploads/2012/11/%D0%94%D0%BE%D0%BC-%D0%BD%D0%B0-84-%D0%B4%D0%B5%D1%82%D0%B0%D0%BB%D0%B5%D0%B91.png"/>
          <p:cNvPicPr>
            <a:picLocks noChangeAspect="1" noChangeArrowheads="1"/>
          </p:cNvPicPr>
          <p:nvPr/>
        </p:nvPicPr>
        <p:blipFill>
          <a:blip r:embed="rId2" cstate="print"/>
          <a:srcRect l="2499" t="12466" r="2499" b="15230"/>
          <a:stretch>
            <a:fillRect/>
          </a:stretch>
        </p:blipFill>
        <p:spPr bwMode="auto">
          <a:xfrm>
            <a:off x="428625" y="12144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birulki-ekb.ru/wp-content/uploads/2013/01/%D0%BA%D0%BE%D0%BD%D1%81%D1%82%D1%80%D1%83%D0%BA%D1%82%D0%BE%D1%80-65-%D0%B4%D0%B5%D1%82..jpg"/>
          <p:cNvPicPr>
            <a:picLocks noChangeAspect="1" noChangeArrowheads="1"/>
          </p:cNvPicPr>
          <p:nvPr/>
        </p:nvPicPr>
        <p:blipFill>
          <a:blip r:embed="rId3" cstate="print"/>
          <a:srcRect l="6667" t="18053" r="3333" b="14661"/>
          <a:stretch>
            <a:fillRect/>
          </a:stretch>
        </p:blipFill>
        <p:spPr bwMode="auto">
          <a:xfrm>
            <a:off x="3500438" y="1357313"/>
            <a:ext cx="2500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birulki-ekb.ru/wp-content/uploads/2013/01/%D0%BA%D1%83%D0%B1%D0%B8%D0%BA%D0%B8-%D0%B4%D0%BE%D0%BC%D0%B0%D1%88%D0%BD%D0%B8%D0%B5-%D0%B6%D0%B8%D0%B2%D0%BE%D1%82%D0%BD%D1%8B%D0%B5.jpg"/>
          <p:cNvPicPr>
            <a:picLocks noChangeAspect="1" noChangeArrowheads="1"/>
          </p:cNvPicPr>
          <p:nvPr/>
        </p:nvPicPr>
        <p:blipFill>
          <a:blip r:embed="rId4" cstate="print"/>
          <a:srcRect l="8334" t="18132" r="6667" b="10989"/>
          <a:stretch>
            <a:fillRect/>
          </a:stretch>
        </p:blipFill>
        <p:spPr bwMode="auto">
          <a:xfrm>
            <a:off x="6143625" y="1214438"/>
            <a:ext cx="2371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soven-ok.ru/uploadedFiles/eshopimages/big/32_9.jpg"/>
          <p:cNvPicPr>
            <a:picLocks noChangeAspect="1" noChangeArrowheads="1"/>
          </p:cNvPicPr>
          <p:nvPr/>
        </p:nvPicPr>
        <p:blipFill>
          <a:blip r:embed="rId5" cstate="print"/>
          <a:srcRect l="3876" t="7957" b="14456"/>
          <a:stretch>
            <a:fillRect/>
          </a:stretch>
        </p:blipFill>
        <p:spPr bwMode="auto">
          <a:xfrm>
            <a:off x="2071688" y="3357563"/>
            <a:ext cx="2286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214563" y="285750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</a:rPr>
              <a:t>Конструирование</a:t>
            </a:r>
          </a:p>
        </p:txBody>
      </p:sp>
      <p:pic>
        <p:nvPicPr>
          <p:cNvPr id="8" name="Рисунок 7" descr="C:\Users\Белочка\Desktop\IMG_20220204_155804.jpg"/>
          <p:cNvPicPr/>
          <p:nvPr/>
        </p:nvPicPr>
        <p:blipFill>
          <a:blip r:embed="rId6" cstate="print"/>
          <a:srcRect l="17477" t="1923" r="17252" b="5449"/>
          <a:stretch>
            <a:fillRect/>
          </a:stretch>
        </p:blipFill>
        <p:spPr bwMode="auto">
          <a:xfrm>
            <a:off x="5072066" y="3500438"/>
            <a:ext cx="1643074" cy="226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7929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</a:rPr>
              <a:t>Логико-математическое и речевое развити</a:t>
            </a:r>
            <a:r>
              <a:rPr lang="ru-RU" sz="2800" b="1" dirty="0">
                <a:solidFill>
                  <a:srgbClr val="800000"/>
                </a:solidFill>
              </a:rPr>
              <a:t>е</a:t>
            </a:r>
            <a:r>
              <a:rPr lang="ru-RU" sz="28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6" name="Стрелка вниз 5"/>
          <p:cNvSpPr/>
          <p:nvPr/>
        </p:nvSpPr>
        <p:spPr>
          <a:xfrm rot="1667700">
            <a:off x="1831975" y="1376363"/>
            <a:ext cx="485775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642938" y="3357563"/>
            <a:ext cx="2071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Чтение художественной литературы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3786188" y="3357563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Сочинение загадок, пословиц.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071938" y="1714500"/>
            <a:ext cx="484187" cy="1500188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676400">
            <a:off x="6508750" y="1349375"/>
            <a:ext cx="484188" cy="17811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6215063" y="3500438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Придумывание историй математического содержания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71472" y="428604"/>
            <a:ext cx="8072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800000"/>
                </a:solidFill>
              </a:rPr>
              <a:t>Логико-математическое </a:t>
            </a:r>
            <a:r>
              <a:rPr lang="ru-RU" sz="2800" b="1" i="1" dirty="0" smtClean="0">
                <a:solidFill>
                  <a:srgbClr val="800000"/>
                </a:solidFill>
              </a:rPr>
              <a:t>и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</a:rPr>
              <a:t> </a:t>
            </a:r>
            <a:r>
              <a:rPr lang="ru-RU" sz="2800" b="1" i="1" dirty="0">
                <a:solidFill>
                  <a:srgbClr val="800000"/>
                </a:solidFill>
              </a:rPr>
              <a:t>художественно-эстетическое развитие</a:t>
            </a:r>
            <a:r>
              <a:rPr lang="ru-RU" sz="2000" b="1" i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3" name="Стрелка вниз 2"/>
          <p:cNvSpPr/>
          <p:nvPr/>
        </p:nvSpPr>
        <p:spPr>
          <a:xfrm rot="2012678">
            <a:off x="1580748" y="1418421"/>
            <a:ext cx="484187" cy="17303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29058" y="1643050"/>
            <a:ext cx="484187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17316">
            <a:off x="6423541" y="1421404"/>
            <a:ext cx="485775" cy="1636712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85750" y="3214688"/>
            <a:ext cx="2857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Сенсорные эталоны и категорий (форма, размер, пропорции, пространственные отношения).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3714750" y="335756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Пространство, цвет, линия, величина.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000750" y="3357563"/>
            <a:ext cx="2643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Временные  интервалы, продолжительность, темп, скорость, высота звука, отсчитывание ритма.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800000"/>
                </a:solidFill>
              </a:rPr>
              <a:t>Логико-математическое и физическое  развитие.</a:t>
            </a:r>
          </a:p>
        </p:txBody>
      </p:sp>
      <p:sp>
        <p:nvSpPr>
          <p:cNvPr id="3" name="Стрелка вниз 2"/>
          <p:cNvSpPr/>
          <p:nvPr/>
        </p:nvSpPr>
        <p:spPr>
          <a:xfrm rot="2012678">
            <a:off x="1723624" y="1346984"/>
            <a:ext cx="484187" cy="17303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71934" y="1714488"/>
            <a:ext cx="484187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17316">
            <a:off x="6209227" y="1421405"/>
            <a:ext cx="485775" cy="1636713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3143250" y="3429000"/>
            <a:ext cx="2928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31775" algn="l"/>
              </a:tabLst>
            </a:pPr>
            <a:r>
              <a:rPr lang="ru-RU" sz="1400"/>
              <a:t>Освоение временных интервалов в процессе наблюдения и участия в соревнованиях, обсуждение временных эталонов; установление размерных отношений (дальше - ближе) при метании, определении расстояния маршрута.</a:t>
            </a:r>
            <a:endParaRPr lang="ru-RU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142875" y="3108325"/>
            <a:ext cx="3071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/>
              <a:t>Передвижение в пространстве позволяет  ориентироваться в «пространстве-карты», «пространстве-книги», «пространстве-листа рабочей тетради, различении правой и левой руки.</a:t>
            </a:r>
            <a:endParaRPr lang="ru-RU"/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6143625" y="3143250"/>
            <a:ext cx="2500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31775" algn="l"/>
              </a:tabLst>
            </a:pPr>
            <a:r>
              <a:rPr lang="ru-RU" sz="1400"/>
              <a:t>Упражнения, обеспечивающие накопление тактильно-двигательного опыта, необходимого для освоения счета, измерения (счет движений, выполняемых ребенком (приседаний, прыжков);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929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</a:rPr>
              <a:t>Литература 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pic>
        <p:nvPicPr>
          <p:cNvPr id="9" name="Рисунок 8" descr="C:\Users\Белочка\Desktop\IMG_20220204_123734.jpg"/>
          <p:cNvPicPr/>
          <p:nvPr/>
        </p:nvPicPr>
        <p:blipFill>
          <a:blip r:embed="rId2" cstate="print"/>
          <a:srcRect l="12026" t="1282" r="16943" b="6410"/>
          <a:stretch>
            <a:fillRect/>
          </a:stretch>
        </p:blipFill>
        <p:spPr bwMode="auto">
          <a:xfrm>
            <a:off x="6572264" y="1000108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скачать Солнечные ступеньки. Логика. Задания на развитие логического мышления. Для детей 4-6 лет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8546">
            <a:off x="6433972" y="3530512"/>
            <a:ext cx="1619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Развиваем логическое мышление: Для детей 6-7 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142984"/>
            <a:ext cx="1643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Белочка\Desktop\IMG_20220204_143910.jpg"/>
          <p:cNvPicPr/>
          <p:nvPr/>
        </p:nvPicPr>
        <p:blipFill>
          <a:blip r:embed="rId5" cstate="print"/>
          <a:srcRect l="14912" t="8334" r="22220" b="10500"/>
          <a:stretch>
            <a:fillRect/>
          </a:stretch>
        </p:blipFill>
        <p:spPr bwMode="auto">
          <a:xfrm>
            <a:off x="4214810" y="3786190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Белочка\Desktop\IMG_20220204_123718.jpg"/>
          <p:cNvPicPr/>
          <p:nvPr/>
        </p:nvPicPr>
        <p:blipFill>
          <a:blip r:embed="rId6" cstate="print"/>
          <a:srcRect l="22608" t="5289" r="23516" b="6250"/>
          <a:stretch>
            <a:fillRect/>
          </a:stretch>
        </p:blipFill>
        <p:spPr bwMode="auto">
          <a:xfrm>
            <a:off x="2428860" y="1142984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Алябьева Е.А. - Игры для детей 5-8 лет: развитие логического мышления и речи. Купить книгу. Издательство: Сфе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1643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Маленький исследователь. Развитие логического мышления для детей 7-8 ле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4707">
            <a:off x="2267152" y="3588294"/>
            <a:ext cx="16240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7143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  <a:latin typeface="+mj-lt"/>
                <a:ea typeface="Calibri" pitchFamily="34" charset="0"/>
              </a:rPr>
              <a:t>Электронные </a:t>
            </a:r>
            <a:r>
              <a:rPr lang="ru-RU" sz="2800" b="1" dirty="0" smtClean="0">
                <a:solidFill>
                  <a:srgbClr val="800000"/>
                </a:solidFill>
                <a:latin typeface="+mj-lt"/>
                <a:ea typeface="Calibri" pitchFamily="34" charset="0"/>
              </a:rPr>
              <a:t>ресурсы</a:t>
            </a:r>
            <a:endParaRPr lang="en-US" sz="2800" b="1" dirty="0" smtClean="0">
              <a:solidFill>
                <a:srgbClr val="800000"/>
              </a:solidFill>
              <a:latin typeface="+mj-lt"/>
              <a:ea typeface="Calibri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800000"/>
                </a:solidFill>
                <a:latin typeface="+mj-lt"/>
                <a:ea typeface="Calibri" pitchFamily="34" charset="0"/>
              </a:rPr>
              <a:t> </a:t>
            </a:r>
          </a:p>
          <a:p>
            <a:pPr lvl="0" eaLnBrk="0" hangingPunct="0"/>
            <a:r>
              <a:rPr lang="ru-RU" sz="1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КЛУБ «МАМА В СЕТИ» -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maminsite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ru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endParaRPr lang="ru-RU" sz="2000" b="1" i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b="1" i="1" dirty="0" smtClean="0">
                <a:latin typeface="+mj-lt"/>
                <a:ea typeface="Calibri" pitchFamily="34" charset="0"/>
              </a:rPr>
              <a:t>ИГРАЕМСЯ -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www.igraemsa.ru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  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endParaRPr lang="ru-RU" sz="2000" b="1" i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b="1" i="1" dirty="0" smtClean="0">
                <a:latin typeface="+mj-lt"/>
                <a:ea typeface="Calibri" pitchFamily="34" charset="0"/>
              </a:rPr>
              <a:t>ВЕСЕЛЫЕ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УРОКИ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-games-for-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kids.ru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endParaRPr lang="ru-RU" sz="2000" b="1" i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b="1" i="1" dirty="0" smtClean="0">
                <a:latin typeface="+mj-lt"/>
                <a:ea typeface="Calibri" pitchFamily="34" charset="0"/>
              </a:rPr>
              <a:t>ДЕТСКИЕ РАДОСТИ -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detskieradosti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ru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endParaRPr lang="ru-RU" sz="2000" b="1" i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b="1" i="1" dirty="0" smtClean="0">
                <a:latin typeface="+mj-lt"/>
                <a:ea typeface="Calibri" pitchFamily="34" charset="0"/>
              </a:rPr>
              <a:t>РУЛИМОНЫ-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www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rulimony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ru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endParaRPr lang="ru-RU" sz="2000" b="1" i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2000" b="1" i="1" dirty="0" smtClean="0">
                <a:latin typeface="+mj-lt"/>
                <a:ea typeface="Calibri" pitchFamily="34" charset="0"/>
              </a:rPr>
              <a:t>РАЗВИВАЮЩИЕ ИГРЫ ДЛЯ ДЕТЕЙ-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www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baby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- 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g</a:t>
            </a:r>
            <a:r>
              <a:rPr lang="en-US" sz="2000" b="1" i="1" dirty="0" smtClean="0">
                <a:latin typeface="+mj-lt"/>
                <a:ea typeface="Calibri" pitchFamily="34" charset="0"/>
              </a:rPr>
              <a:t>amer</a:t>
            </a:r>
            <a:r>
              <a:rPr lang="ru-RU" sz="2000" b="1" i="1" dirty="0" smtClean="0">
                <a:latin typeface="+mj-lt"/>
                <a:ea typeface="Calibri" pitchFamily="34" charset="0"/>
              </a:rPr>
              <a:t>.</a:t>
            </a:r>
            <a:r>
              <a:rPr lang="en-US" sz="2000" b="1" i="1" dirty="0" err="1" smtClean="0">
                <a:latin typeface="+mj-lt"/>
                <a:ea typeface="Calibri" pitchFamily="34" charset="0"/>
              </a:rPr>
              <a:t>ru</a:t>
            </a:r>
            <a:endParaRPr lang="en-US" sz="2000" b="1" i="1" dirty="0" smtClean="0">
              <a:latin typeface="+mj-lt"/>
              <a:ea typeface="Calibri" pitchFamily="34" charset="0"/>
            </a:endParaRPr>
          </a:p>
          <a:p>
            <a:pPr lvl="0" eaLnBrk="0" hangingPunct="0"/>
            <a:r>
              <a:rPr lang="en-US" sz="2000" b="1" i="1" dirty="0" smtClean="0">
                <a:latin typeface="+mj-lt"/>
                <a:ea typeface="Calibri" pitchFamily="34" charset="0"/>
              </a:rPr>
              <a:t> </a:t>
            </a:r>
            <a:endParaRPr lang="ru-RU" sz="2000" b="1" i="1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docs.google.com/viewer?url=http%3A%2F%2Fmaaam.ru%2Fupload%2Fblogs%2Fpost17575%2Frazvitie-logicheskogo-myshlenija-detei-starshego-doshkolnogo-vozrasta-posredstvom_e997q.pptx&amp;docid=979d8aa4e8e02fc65937bbcef27ebabb&amp;a=bi&amp;pagenumber=9&amp;w=474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4" descr="https://docs.google.com/viewer?url=http%3A%2F%2Fmaaam.ru%2Fupload%2Fblogs%2Fpost17575%2Frazvitie-logicheskogo-myshlenija-detei-starshego-doshkolnogo-vozrasta-posredstvom_e997q.pptx&amp;docid=979d8aa4e8e02fc65937bbcef27ebabb&amp;a=bi&amp;pagenumber=9&amp;w=474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285875" y="42862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 dirty="0">
                <a:solidFill>
                  <a:srgbClr val="800000"/>
                </a:solidFill>
              </a:rPr>
              <a:t>Развивающая среда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14313" y="3643313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Материалы </a:t>
            </a:r>
            <a:r>
              <a:rPr lang="ru-RU"/>
              <a:t>(для взвешивания, измерения, группировки, сортировки , «жизненные» (шишки, листья и т.п.); предметные (пуговицы, карандаши, фломастеры», старые монетки, клубки и т.п.).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14313" y="2647950"/>
            <a:ext cx="4929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b="1"/>
              <a:t>Модели </a:t>
            </a:r>
            <a:r>
              <a:rPr lang="ru-RU"/>
              <a:t>(пирамидки, основа с матрешками, елками для малышей; планы пространства, схемы сложение построек, временные модели .</a:t>
            </a: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214313" y="1214438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/>
              <a:t>Пособия дидактические и универсальные: </a:t>
            </a:r>
            <a:r>
              <a:rPr lang="ru-RU" dirty="0"/>
              <a:t> блоки </a:t>
            </a:r>
            <a:r>
              <a:rPr lang="ru-RU" dirty="0" err="1"/>
              <a:t>Дьенеша</a:t>
            </a:r>
            <a:r>
              <a:rPr lang="ru-RU" dirty="0"/>
              <a:t>, палочки </a:t>
            </a:r>
            <a:r>
              <a:rPr lang="ru-RU" dirty="0" err="1"/>
              <a:t>Кюизенера</a:t>
            </a:r>
            <a:r>
              <a:rPr lang="ru-RU" dirty="0"/>
              <a:t>,  лото, домино, </a:t>
            </a:r>
            <a:r>
              <a:rPr lang="ru-RU" b="1" dirty="0"/>
              <a:t>  </a:t>
            </a:r>
            <a:r>
              <a:rPr lang="ru-RU" dirty="0"/>
              <a:t> головоломки,  плоскостное моделирование , конструкторы, </a:t>
            </a:r>
            <a:r>
              <a:rPr lang="ru-RU" dirty="0" err="1"/>
              <a:t>пазлы</a:t>
            </a:r>
            <a:r>
              <a:rPr lang="ru-RU" dirty="0"/>
              <a:t>, игры с палочками </a:t>
            </a:r>
          </a:p>
        </p:txBody>
      </p:sp>
      <p:pic>
        <p:nvPicPr>
          <p:cNvPr id="9" name="Рисунок 8" descr="C:\Users\Белочка\Desktop\IMG_20220204_151756.jpg"/>
          <p:cNvPicPr/>
          <p:nvPr/>
        </p:nvPicPr>
        <p:blipFill>
          <a:blip r:embed="rId2" cstate="print"/>
          <a:srcRect l="5612" t="6731" r="19829"/>
          <a:stretch>
            <a:fillRect/>
          </a:stretch>
        </p:blipFill>
        <p:spPr bwMode="auto">
          <a:xfrm>
            <a:off x="5357818" y="1142984"/>
            <a:ext cx="3162300" cy="39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57188" y="2000250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Кто с детских лет занимается математикой, тот развивает внимание, тренирует свой мозг, свою волю, воспитывает </a:t>
            </a:r>
            <a:r>
              <a:rPr lang="ru-RU" sz="2400" i="1" dirty="0" smtClean="0">
                <a:solidFill>
                  <a:srgbClr val="800000"/>
                </a:solidFill>
                <a:latin typeface="Verdana" pitchFamily="34" charset="0"/>
              </a:rPr>
              <a:t>настойчивость </a:t>
            </a:r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и упорство в достижении цели.</a:t>
            </a:r>
            <a:endParaRPr lang="ru-RU" sz="2400" i="1" dirty="0">
              <a:solidFill>
                <a:srgbClr val="800000"/>
              </a:solidFill>
            </a:endParaRPr>
          </a:p>
          <a:p>
            <a:pPr algn="r" eaLnBrk="0" hangingPunct="0"/>
            <a:endParaRPr lang="ru-RU" sz="2400" i="1" dirty="0">
              <a:solidFill>
                <a:srgbClr val="800000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 (А. И. </a:t>
            </a:r>
            <a:r>
              <a:rPr lang="ru-RU" sz="2400" i="1" dirty="0" err="1">
                <a:solidFill>
                  <a:srgbClr val="800000"/>
                </a:solidFill>
                <a:latin typeface="Verdana" pitchFamily="34" charset="0"/>
              </a:rPr>
              <a:t>Маркушевич</a:t>
            </a:r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)</a:t>
            </a:r>
            <a:endParaRPr lang="ru-RU" sz="24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2428875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8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80400" cy="10715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B00000"/>
                </a:solidFill>
              </a:rPr>
              <a:t>Федеральный государственный образовательный стандарт дошкольного образования.(ФГОС)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3"/>
            <a:ext cx="8001000" cy="3571875"/>
          </a:xfrm>
        </p:spPr>
        <p:txBody>
          <a:bodyPr/>
          <a:lstStyle/>
          <a:p>
            <a:pPr eaLnBrk="1" hangingPunct="1"/>
            <a:r>
              <a:rPr lang="ru-RU" sz="1800" i="1" dirty="0" smtClean="0"/>
              <a:t>Ребёнок проявляет </a:t>
            </a:r>
            <a:r>
              <a:rPr lang="ru-RU" sz="1800" b="1" i="1" dirty="0" smtClean="0"/>
              <a:t>любознательность, </a:t>
            </a:r>
            <a:r>
              <a:rPr lang="ru-RU" sz="1800" i="1" dirty="0" smtClean="0"/>
              <a:t>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800" b="1" i="1" dirty="0" smtClean="0"/>
              <a:t>наблюдать, экспериментировать</a:t>
            </a:r>
            <a:r>
              <a:rPr lang="ru-RU" sz="1800" i="1" dirty="0" smtClean="0"/>
              <a:t>. Обладает начальными знаниями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</a:t>
            </a:r>
            <a:r>
              <a:rPr lang="ru-RU" sz="1800" b="1" i="1" dirty="0" smtClean="0"/>
              <a:t>математики,</a:t>
            </a:r>
            <a:r>
              <a:rPr lang="ru-RU" sz="1800" i="1" dirty="0" smtClean="0"/>
              <a:t> истории и т. п., у ребёнка складываются предпосылки грамотности. Ребёнок </a:t>
            </a:r>
            <a:r>
              <a:rPr lang="ru-RU" sz="1800" b="1" i="1" dirty="0" smtClean="0"/>
              <a:t>способен к принятию собственных решений</a:t>
            </a:r>
            <a:r>
              <a:rPr lang="ru-RU" sz="1800" i="1" dirty="0" smtClean="0"/>
              <a:t>, опираясь на свои знания и умения в различных сферах действительности</a:t>
            </a:r>
            <a:r>
              <a:rPr lang="ru-RU" i="1" dirty="0" smtClean="0"/>
              <a:t>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857250" y="571500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u="sng" dirty="0"/>
              <a:t>Ж. Пиаже, Д. Б. </a:t>
            </a:r>
            <a:r>
              <a:rPr lang="ru-RU" sz="2000" u="sng" dirty="0" err="1"/>
              <a:t>Эльконин</a:t>
            </a:r>
            <a:r>
              <a:rPr lang="ru-RU" sz="2000" u="sng" dirty="0"/>
              <a:t>, В. В. Давыдов, Н. Н. </a:t>
            </a:r>
            <a:r>
              <a:rPr lang="ru-RU" sz="2000" u="sng" dirty="0" err="1"/>
              <a:t>Поддьяков</a:t>
            </a:r>
            <a:r>
              <a:rPr lang="ru-RU" sz="2000" u="sng" dirty="0"/>
              <a:t>.  </a:t>
            </a:r>
          </a:p>
          <a:p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исследовательский подход к явлениям и объектам окружения (умения устанавливать связи, выявлять зависимости, делать выводы);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умение сравнивать, классифицировать, обобщать;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прогнозирование изменений в деятельности и результатах;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ясное и точное выражение мысли;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осуществление действия в виде </a:t>
            </a:r>
            <a:r>
              <a:rPr lang="ru-RU" sz="2000" dirty="0">
                <a:latin typeface="Calibri" pitchFamily="34" charset="0"/>
              </a:rPr>
              <a:t>«</a:t>
            </a:r>
            <a:r>
              <a:rPr lang="ru-RU" sz="2000" dirty="0"/>
              <a:t>умственного эксперимента</a:t>
            </a:r>
            <a:r>
              <a:rPr lang="ru-RU" sz="2000" dirty="0">
                <a:latin typeface="Calibri" pitchFamily="34" charset="0"/>
              </a:rPr>
              <a:t>»</a:t>
            </a:r>
            <a:endParaRPr lang="ru-RU" sz="2000" dirty="0"/>
          </a:p>
          <a:p>
            <a:pPr eaLnBrk="0" hangingPunct="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63" y="785813"/>
            <a:ext cx="77152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u="sng" dirty="0"/>
              <a:t>А. В. </a:t>
            </a:r>
            <a:r>
              <a:rPr lang="ru-RU" sz="2000" u="sng" dirty="0" smtClean="0"/>
              <a:t>Запорожец</a:t>
            </a:r>
            <a:r>
              <a:rPr lang="ru-RU" sz="2000" u="sng" dirty="0"/>
              <a:t>, Л. А. </a:t>
            </a:r>
            <a:r>
              <a:rPr lang="ru-RU" sz="2000" u="sng" dirty="0" err="1"/>
              <a:t>Венгер</a:t>
            </a:r>
            <a:r>
              <a:rPr lang="ru-RU" sz="2000" u="sng" dirty="0"/>
              <a:t>, Н. Б. </a:t>
            </a:r>
            <a:r>
              <a:rPr lang="ru-RU" sz="2000" u="sng" dirty="0" err="1"/>
              <a:t>Венгер</a:t>
            </a:r>
            <a:r>
              <a:rPr lang="ru-RU" sz="2000" u="sng" dirty="0"/>
              <a:t>.</a:t>
            </a:r>
          </a:p>
          <a:p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включение  ребенка  в  активный  процесс  по  выделению свойств объектов путем обследования, сравнения, </a:t>
            </a:r>
            <a:r>
              <a:rPr lang="ru-RU" sz="2000" dirty="0" smtClean="0"/>
              <a:t>результативного </a:t>
            </a:r>
            <a:r>
              <a:rPr lang="ru-RU" sz="2000" dirty="0"/>
              <a:t>практического действия;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самостоятельное и осознанное использование сенсорных эталонов и эталонов мер в деятельности;</a:t>
            </a:r>
          </a:p>
          <a:p>
            <a:pPr eaLnBrk="0" hangingPunct="0">
              <a:buFontTx/>
              <a:buChar char="•"/>
            </a:pPr>
            <a:endParaRPr lang="ru-RU" sz="2000" dirty="0"/>
          </a:p>
          <a:p>
            <a:pPr eaLnBrk="0" hangingPunct="0">
              <a:buFontTx/>
              <a:buChar char="•"/>
            </a:pPr>
            <a:r>
              <a:rPr lang="ru-RU" sz="2000" dirty="0"/>
              <a:t>использование моделирования (</a:t>
            </a:r>
            <a:r>
              <a:rPr lang="ru-RU" sz="2000" dirty="0">
                <a:latin typeface="Calibri" pitchFamily="34" charset="0"/>
              </a:rPr>
              <a:t>«</a:t>
            </a:r>
            <a:r>
              <a:rPr lang="ru-RU" sz="2000" dirty="0"/>
              <a:t>прочтения</a:t>
            </a:r>
            <a:r>
              <a:rPr lang="ru-RU" sz="2000" dirty="0">
                <a:latin typeface="Calibri" pitchFamily="34" charset="0"/>
              </a:rPr>
              <a:t>»</a:t>
            </a:r>
            <a:r>
              <a:rPr lang="ru-RU" sz="2000" dirty="0"/>
              <a:t> моделей и действий моделирования).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47667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403350" y="549275"/>
            <a:ext cx="560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B00000"/>
                </a:solidFill>
              </a:rPr>
              <a:t>Логические задачи и  упражнения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00250"/>
            <a:ext cx="2071688" cy="2786063"/>
          </a:xfrm>
          <a:prstGeom prst="rect">
            <a:avLst/>
          </a:prstGeom>
          <a:solidFill>
            <a:srgbClr val="F2ACC5">
              <a:alpha val="65097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500063" y="1285875"/>
            <a:ext cx="2449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Найди недостающую фигуру</a:t>
            </a:r>
          </a:p>
        </p:txBody>
      </p:sp>
      <p:pic>
        <p:nvPicPr>
          <p:cNvPr id="13317" name="Picture 2" descr="http://i049.radikal.ru/0906/79/8d4667cc2df4.jpg"/>
          <p:cNvPicPr>
            <a:picLocks noChangeAspect="1" noChangeArrowheads="1"/>
          </p:cNvPicPr>
          <p:nvPr/>
        </p:nvPicPr>
        <p:blipFill>
          <a:blip r:embed="rId3" cstate="print"/>
          <a:srcRect l="47937"/>
          <a:stretch>
            <a:fillRect/>
          </a:stretch>
        </p:blipFill>
        <p:spPr bwMode="auto">
          <a:xfrm>
            <a:off x="6143625" y="2000250"/>
            <a:ext cx="2000250" cy="28495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500438" y="1285875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Лабиринт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143625" y="128587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Найди десять отличий.</a:t>
            </a:r>
          </a:p>
        </p:txBody>
      </p:sp>
      <p:pic>
        <p:nvPicPr>
          <p:cNvPr id="13320" name="Picture 10" descr="Рис.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00250"/>
            <a:ext cx="20002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2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916113"/>
            <a:ext cx="2259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86150" y="1916113"/>
            <a:ext cx="4572000" cy="333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/>
              <a:t>Задачи на составление заданной фигуры из </a:t>
            </a:r>
            <a:r>
              <a:rPr lang="ru-RU" dirty="0">
                <a:latin typeface="Arial" charset="0"/>
              </a:rPr>
              <a:t>   </a:t>
            </a:r>
            <a:r>
              <a:rPr lang="ru-RU" dirty="0"/>
              <a:t>определенного количества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палочек: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                                                              </a:t>
            </a:r>
            <a:r>
              <a:rPr lang="ru-RU" dirty="0">
                <a:latin typeface="Arial" charset="0"/>
              </a:rPr>
              <a:t>                                       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/>
              <a:t>Задачи на изменение фигур, для решения которых надо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убрать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указанное количество палочек  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/>
              <a:t>Задачи на смекалку, решение которых состоит в 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перекладывании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палочек с целью видоизменения, преобразования заданной фигуры.</a:t>
            </a:r>
            <a:br>
              <a:rPr lang="ru-RU" dirty="0"/>
            </a:br>
            <a:r>
              <a:rPr lang="ru-RU" dirty="0">
                <a:latin typeface="Arial" charset="0"/>
              </a:rPr>
              <a:t>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273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B00000"/>
                </a:solidFill>
              </a:rPr>
              <a:t>Игры –головоломки</a:t>
            </a:r>
          </a:p>
          <a:p>
            <a:pPr algn="ctr"/>
            <a:r>
              <a:rPr lang="ru-RU" sz="2400" b="1" i="1">
                <a:solidFill>
                  <a:srgbClr val="B00000"/>
                </a:solidFill>
              </a:rPr>
              <a:t> ( игры со счетными палочками, спичками)</a:t>
            </a:r>
            <a:r>
              <a:rPr lang="ru-RU" sz="2400"/>
              <a:t>.</a:t>
            </a:r>
            <a:endParaRPr lang="ru-RU" sz="2400" b="1" i="1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23850" y="360363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B00000"/>
                </a:solidFill>
              </a:rPr>
              <a:t>Игры на пространственные преобразования, воссоздание фигур-силуэтов, образных изображений из определенных частей</a:t>
            </a:r>
            <a:r>
              <a:rPr lang="ru-RU" sz="2000" i="1">
                <a:solidFill>
                  <a:srgbClr val="B00000"/>
                </a:solidFill>
              </a:rPr>
              <a:t>.</a:t>
            </a:r>
          </a:p>
        </p:txBody>
      </p:sp>
      <p:pic>
        <p:nvPicPr>
          <p:cNvPr id="1028" name="Picture 10" descr="2005110619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704975"/>
            <a:ext cx="17557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 descr="krest_1_283x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689100"/>
            <a:ext cx="16652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355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752600"/>
            <a:ext cx="15954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3725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7788" y="4806950"/>
            <a:ext cx="1728787" cy="13684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539750" y="12684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Колумбово яйцо</a:t>
            </a:r>
          </a:p>
        </p:txBody>
      </p:sp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2843213" y="1241425"/>
            <a:ext cx="1665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Чудо крестики</a:t>
            </a:r>
          </a:p>
        </p:txBody>
      </p:sp>
      <p:sp>
        <p:nvSpPr>
          <p:cNvPr id="1034" name="TextBox 7"/>
          <p:cNvSpPr txBox="1">
            <a:spLocks noChangeArrowheads="1"/>
          </p:cNvSpPr>
          <p:nvPr/>
        </p:nvSpPr>
        <p:spPr bwMode="auto">
          <a:xfrm>
            <a:off x="4859338" y="124142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Волшебный круг</a:t>
            </a: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Объект 9"/>
          <p:cNvGraphicFramePr>
            <a:graphicFrameLocks noChangeAspect="1"/>
          </p:cNvGraphicFramePr>
          <p:nvPr/>
        </p:nvGraphicFramePr>
        <p:xfrm>
          <a:off x="6916738" y="1752600"/>
          <a:ext cx="1443037" cy="2228850"/>
        </p:xfrm>
        <a:graphic>
          <a:graphicData uri="http://schemas.openxmlformats.org/presentationml/2006/ole">
            <p:oleObj spid="_x0000_s1026" r:id="rId7" imgW="6567120" imgH="9827280" progId="">
              <p:embed/>
            </p:oleObj>
          </a:graphicData>
        </a:graphic>
      </p:graphicFrame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7019925" y="1268413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Танграм</a:t>
            </a:r>
          </a:p>
        </p:txBody>
      </p:sp>
      <p:sp>
        <p:nvSpPr>
          <p:cNvPr id="1037" name="TextBox 11"/>
          <p:cNvSpPr txBox="1">
            <a:spLocks noChangeArrowheads="1"/>
          </p:cNvSpPr>
          <p:nvPr/>
        </p:nvSpPr>
        <p:spPr bwMode="auto">
          <a:xfrm>
            <a:off x="3600450" y="4257675"/>
            <a:ext cx="220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Вьетнамская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докладу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докладу</Template>
  <TotalTime>430</TotalTime>
  <Words>828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к докладу</vt:lpstr>
      <vt:lpstr>Формирование  логико-математических представлений детей дошкольного возраста.</vt:lpstr>
      <vt:lpstr>Слайд 2</vt:lpstr>
      <vt:lpstr>Федеральный государственный образовательный стандарт дошкольного образования.(ФГОС)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логико-математических представлений детей дошкольного возраста.</dc:title>
  <dc:creator>PC</dc:creator>
  <cp:lastModifiedBy>Белочка</cp:lastModifiedBy>
  <cp:revision>31</cp:revision>
  <dcterms:created xsi:type="dcterms:W3CDTF">2013-08-25T17:17:56Z</dcterms:created>
  <dcterms:modified xsi:type="dcterms:W3CDTF">2022-02-08T06:25:33Z</dcterms:modified>
</cp:coreProperties>
</file>