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80" r:id="rId3"/>
    <p:sldId id="258" r:id="rId4"/>
    <p:sldId id="259" r:id="rId5"/>
    <p:sldId id="261" r:id="rId6"/>
    <p:sldId id="281" r:id="rId7"/>
    <p:sldId id="282" r:id="rId8"/>
    <p:sldId id="283" r:id="rId9"/>
    <p:sldId id="264" r:id="rId10"/>
    <p:sldId id="265" r:id="rId11"/>
    <p:sldId id="268" r:id="rId12"/>
    <p:sldId id="267" r:id="rId13"/>
    <p:sldId id="269" r:id="rId14"/>
    <p:sldId id="266" r:id="rId15"/>
    <p:sldId id="278" r:id="rId16"/>
    <p:sldId id="275" r:id="rId17"/>
    <p:sldId id="284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  <a:srgbClr val="800000"/>
    <a:srgbClr val="F2ACC5"/>
    <a:srgbClr val="CFB1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8256" autoAdjust="0"/>
  </p:normalViewPr>
  <p:slideViewPr>
    <p:cSldViewPr>
      <p:cViewPr varScale="1">
        <p:scale>
          <a:sx n="84" d="100"/>
          <a:sy n="84" d="100"/>
        </p:scale>
        <p:origin x="-7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6184E-33B5-4BCB-AC6A-0815A0E8D358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E9A53-7036-40EC-9535-67F023D78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E9A53-7036-40EC-9535-67F023D78B0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E9A53-7036-40EC-9535-67F023D78B0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706A7-F614-44C6-B68D-561699EE0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94322-A46E-498C-9B16-D8ED5D8D4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B669C-296D-4DE9-8139-3F1BD82B3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0CC7C-29A7-4730-B457-9BB96AA66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C5C87-3B82-4BB0-9733-510FB1EA9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34D27-FD04-4B3D-879D-BAF856815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B74D9-CB85-4D36-89DD-CFF7DFE6C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8CFC5-9623-40CE-BDF8-DD66432C1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3085C-A5EA-4608-AD98-DCB22BB00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E571B-F64B-4012-9FBC-E9888A49C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671D5-8B0A-4309-BCFB-78DE0BB1E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5BB97B5-8ED1-4282-8E1C-0CE790620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2214554"/>
            <a:ext cx="7561263" cy="1470025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B00000"/>
                </a:solidFill>
              </a:rPr>
              <a:t> </a:t>
            </a:r>
            <a:r>
              <a:rPr lang="ru-RU" sz="3600" b="1" dirty="0" smtClean="0">
                <a:solidFill>
                  <a:srgbClr val="B00000"/>
                </a:solidFill>
                <a:latin typeface="Georgia" pitchFamily="18" charset="0"/>
              </a:rPr>
              <a:t>Деловая игра</a:t>
            </a:r>
            <a:br>
              <a:rPr lang="ru-RU" sz="3600" b="1" dirty="0" smtClean="0">
                <a:solidFill>
                  <a:srgbClr val="B00000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B00000"/>
                </a:solidFill>
                <a:latin typeface="Georgia" pitchFamily="18" charset="0"/>
              </a:rPr>
              <a:t> «Интеллектуальное кафе»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71813" y="5929313"/>
            <a:ext cx="3714750" cy="5715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dirty="0" smtClean="0"/>
              <a:t>Старший воспитатель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/>
              <a:t> Морозова О.А.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1857375" y="428625"/>
            <a:ext cx="58578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Муниципальное </a:t>
            </a:r>
            <a:r>
              <a:rPr lang="ru-RU" dirty="0" smtClean="0"/>
              <a:t>казенное дошкольное </a:t>
            </a:r>
            <a:r>
              <a:rPr lang="ru-RU" dirty="0"/>
              <a:t>образовательное </a:t>
            </a:r>
            <a:r>
              <a:rPr lang="ru-RU" dirty="0" smtClean="0"/>
              <a:t>учреждение Новосибирского района Новосибирской области –</a:t>
            </a:r>
          </a:p>
          <a:p>
            <a:pPr algn="ctr"/>
            <a:r>
              <a:rPr lang="ru-RU" dirty="0" smtClean="0"/>
              <a:t> детский сад комбинированного вида «Белочка»</a:t>
            </a:r>
            <a:endParaRPr lang="ru-RU" dirty="0"/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500034" y="928670"/>
            <a:ext cx="7864269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b="1" dirty="0" smtClean="0">
                <a:solidFill>
                  <a:srgbClr val="B00000"/>
                </a:solidFill>
                <a:latin typeface="Georgia" pitchFamily="18" charset="0"/>
              </a:rPr>
              <a:t>Цель на  </a:t>
            </a:r>
            <a:r>
              <a:rPr lang="ru-RU" sz="2800" b="1" dirty="0" smtClean="0">
                <a:solidFill>
                  <a:srgbClr val="B00000"/>
                </a:solidFill>
                <a:latin typeface="Georgia" pitchFamily="18" charset="0"/>
              </a:rPr>
              <a:t>2022  </a:t>
            </a:r>
            <a:r>
              <a:rPr lang="ru-RU" sz="2800" b="1" dirty="0" smtClean="0">
                <a:solidFill>
                  <a:srgbClr val="B00000"/>
                </a:solidFill>
                <a:latin typeface="Georgia" pitchFamily="18" charset="0"/>
              </a:rPr>
              <a:t>– </a:t>
            </a:r>
            <a:r>
              <a:rPr lang="ru-RU" sz="2800" b="1" dirty="0" smtClean="0">
                <a:solidFill>
                  <a:srgbClr val="B00000"/>
                </a:solidFill>
                <a:latin typeface="Georgia" pitchFamily="18" charset="0"/>
              </a:rPr>
              <a:t>2023  </a:t>
            </a:r>
            <a:r>
              <a:rPr lang="ru-RU" sz="2800" b="1" dirty="0" smtClean="0">
                <a:solidFill>
                  <a:srgbClr val="B00000"/>
                </a:solidFill>
                <a:latin typeface="Georgia" pitchFamily="18" charset="0"/>
              </a:rPr>
              <a:t>учебный год:</a:t>
            </a:r>
            <a:endParaRPr lang="ru-RU" sz="2800" dirty="0" smtClean="0">
              <a:solidFill>
                <a:srgbClr val="B00000"/>
              </a:solidFill>
              <a:latin typeface="Georgia" pitchFamily="18" charset="0"/>
            </a:endParaRPr>
          </a:p>
          <a:p>
            <a:r>
              <a:rPr lang="ru-RU" sz="2000" dirty="0" smtClean="0"/>
              <a:t> </a:t>
            </a:r>
          </a:p>
          <a:p>
            <a:r>
              <a:rPr lang="ru-RU" sz="2000" dirty="0" smtClean="0"/>
              <a:t>Повысить качество образования и воспитания в ДОУ через внедрение</a:t>
            </a:r>
          </a:p>
          <a:p>
            <a:r>
              <a:rPr lang="ru-RU" sz="2000" dirty="0" smtClean="0"/>
              <a:t> современных педагогических технологий, способствующих </a:t>
            </a:r>
          </a:p>
          <a:p>
            <a:r>
              <a:rPr lang="ru-RU" sz="2000" dirty="0" smtClean="0"/>
              <a:t>самореализации ребенка в разных видах деятельности.</a:t>
            </a:r>
          </a:p>
          <a:p>
            <a:endParaRPr lang="ru-RU" sz="2000" dirty="0" smtClean="0"/>
          </a:p>
          <a:p>
            <a:pPr eaLnBrk="0" hangingPunct="0"/>
            <a:r>
              <a:rPr lang="ru-RU" sz="2800" b="1" dirty="0" smtClean="0">
                <a:solidFill>
                  <a:srgbClr val="B00000"/>
                </a:solidFill>
                <a:latin typeface="Georgia" pitchFamily="18" charset="0"/>
              </a:rPr>
              <a:t>Задачи: </a:t>
            </a:r>
            <a:endParaRPr lang="ru-RU" sz="2800" dirty="0" smtClean="0">
              <a:solidFill>
                <a:srgbClr val="B00000"/>
              </a:solidFill>
              <a:latin typeface="Georgia" pitchFamily="18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ru-RU" sz="2000" dirty="0" smtClean="0"/>
              <a:t>Совершенствовать систему работы  по формированию </a:t>
            </a:r>
          </a:p>
          <a:p>
            <a:pPr eaLnBrk="0" hangingPunct="0"/>
            <a:r>
              <a:rPr lang="ru-RU" sz="2000" dirty="0" smtClean="0"/>
              <a:t>духовно-нравственного воспитания  дошкольников в ДОУ </a:t>
            </a:r>
          </a:p>
          <a:p>
            <a:pPr eaLnBrk="0" hangingPunct="0"/>
            <a:r>
              <a:rPr lang="ru-RU" sz="2000" dirty="0" smtClean="0"/>
              <a:t>через приобщение к  культурному наследию  родного края. 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Развивать математические представления детей, используя  </a:t>
            </a:r>
          </a:p>
          <a:p>
            <a:pPr lvl="0"/>
            <a:r>
              <a:rPr lang="ru-RU" sz="2000" dirty="0" err="1" smtClean="0"/>
              <a:t>триз-технологию</a:t>
            </a:r>
            <a:r>
              <a:rPr lang="ru-RU" sz="28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86150" y="1916113"/>
            <a:ext cx="4572000" cy="3416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827088" y="549275"/>
            <a:ext cx="72739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B00000"/>
                </a:solidFill>
              </a:rPr>
              <a:t> </a:t>
            </a:r>
          </a:p>
          <a:p>
            <a:pPr algn="ctr"/>
            <a:r>
              <a:rPr lang="ru-RU" sz="2400" b="1" i="1" dirty="0" smtClean="0">
                <a:solidFill>
                  <a:srgbClr val="B00000"/>
                </a:solidFill>
              </a:rPr>
              <a:t> </a:t>
            </a:r>
          </a:p>
          <a:p>
            <a:pPr algn="ctr"/>
            <a:endParaRPr lang="ru-RU" sz="2400" b="1" i="1" dirty="0">
              <a:solidFill>
                <a:srgbClr val="B0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571480"/>
            <a:ext cx="231587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34" y="857232"/>
            <a:ext cx="521497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B00000"/>
                </a:solidFill>
                <a:latin typeface="Georgia" pitchFamily="18" charset="0"/>
              </a:rPr>
              <a:t>Курсы повышения квалификации: </a:t>
            </a:r>
          </a:p>
          <a:p>
            <a:r>
              <a:rPr lang="ru-RU" sz="2000" dirty="0" smtClean="0">
                <a:latin typeface="Georgia" pitchFamily="18" charset="0"/>
              </a:rPr>
              <a:t>Левина Т.В.  - 2022 год </a:t>
            </a:r>
          </a:p>
          <a:p>
            <a:r>
              <a:rPr lang="ru-RU" sz="2800" b="1" dirty="0" smtClean="0">
                <a:solidFill>
                  <a:srgbClr val="B00000"/>
                </a:solidFill>
                <a:latin typeface="Georgia" pitchFamily="18" charset="0"/>
              </a:rPr>
              <a:t>Аттестация: </a:t>
            </a:r>
            <a:r>
              <a:rPr lang="ru-RU" sz="2800" i="1" dirty="0" smtClean="0"/>
              <a:t> </a:t>
            </a:r>
            <a:r>
              <a:rPr lang="ru-RU" sz="2400" b="1" i="1" dirty="0" smtClean="0"/>
              <a:t>«</a:t>
            </a:r>
            <a:r>
              <a:rPr lang="ru-RU" sz="2400" b="1" i="1" dirty="0" smtClean="0"/>
              <a:t>Два человека могут спасти друг друга там, где один погибает». Бальзак </a:t>
            </a:r>
            <a:r>
              <a:rPr lang="ru-RU" sz="2400" b="1" i="1" dirty="0" smtClean="0"/>
              <a:t>О.</a:t>
            </a:r>
            <a:r>
              <a:rPr lang="ru-RU" sz="2800" b="1" i="1" dirty="0" smtClean="0"/>
              <a:t>  </a:t>
            </a:r>
            <a:endParaRPr lang="ru-RU" sz="2800" b="1" i="1" dirty="0" smtClean="0">
              <a:solidFill>
                <a:srgbClr val="B00000"/>
              </a:solidFill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Левина Т.В. – 2022 г.</a:t>
            </a:r>
          </a:p>
          <a:p>
            <a:r>
              <a:rPr lang="ru-RU" sz="2000" dirty="0" smtClean="0">
                <a:latin typeface="Georgia" pitchFamily="18" charset="0"/>
              </a:rPr>
              <a:t>Елизарова С.И. – 2023 г. </a:t>
            </a:r>
          </a:p>
          <a:p>
            <a:endParaRPr lang="ru-RU" sz="2000" dirty="0">
              <a:solidFill>
                <a:srgbClr val="B00000"/>
              </a:solidFill>
              <a:latin typeface="Georgia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286124"/>
            <a:ext cx="2214578" cy="271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1"/>
          <p:cNvSpPr txBox="1">
            <a:spLocks noChangeArrowheads="1"/>
          </p:cNvSpPr>
          <p:nvPr/>
        </p:nvSpPr>
        <p:spPr bwMode="auto">
          <a:xfrm>
            <a:off x="323850" y="360362"/>
            <a:ext cx="82089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latin typeface="Calibri"/>
                <a:ea typeface="Calibri" pitchFamily="34" charset="0"/>
              </a:rPr>
              <a:t> </a:t>
            </a:r>
            <a:r>
              <a:rPr lang="ru-RU" sz="2000" dirty="0" smtClean="0">
                <a:ea typeface="Calibri" pitchFamily="34" charset="0"/>
              </a:rPr>
              <a:t>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14348" y="500042"/>
            <a:ext cx="800105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Тематические   педсоветы:  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latin typeface="Georgia" pitchFamily="18" charset="0"/>
              </a:rPr>
              <a:t>«</a:t>
            </a:r>
            <a:r>
              <a:rPr lang="ru-RU" sz="2800" b="1" i="1" dirty="0" smtClean="0">
                <a:latin typeface="Georgia" pitchFamily="18" charset="0"/>
              </a:rPr>
              <a:t>Посеем в детских душах доброту</a:t>
            </a:r>
            <a:r>
              <a:rPr lang="ru-RU" sz="2000" b="1" i="1" dirty="0" smtClean="0">
                <a:latin typeface="Georgia" pitchFamily="18" charset="0"/>
              </a:rPr>
              <a:t>»  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i="1" dirty="0" smtClean="0">
                <a:latin typeface="Georgia" pitchFamily="18" charset="0"/>
              </a:rPr>
              <a:t>«Современные образовательные технологии:   ТРИЗ и ИКТ»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Georgia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142984"/>
            <a:ext cx="2786082" cy="1643074"/>
          </a:xfrm>
          <a:prstGeom prst="rect">
            <a:avLst/>
          </a:prstGeom>
          <a:noFill/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Box 1"/>
          <p:cNvSpPr txBox="1">
            <a:spLocks noChangeArrowheads="1"/>
          </p:cNvSpPr>
          <p:nvPr/>
        </p:nvSpPr>
        <p:spPr bwMode="auto">
          <a:xfrm>
            <a:off x="395288" y="392113"/>
            <a:ext cx="83534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B00000"/>
                </a:solidFill>
                <a:latin typeface="Georgia" pitchFamily="18" charset="0"/>
              </a:rPr>
              <a:t>Семинары: </a:t>
            </a:r>
          </a:p>
          <a:p>
            <a:r>
              <a:rPr lang="ru-RU" sz="2000" b="1" dirty="0" smtClean="0">
                <a:solidFill>
                  <a:srgbClr val="B00000"/>
                </a:solidFill>
              </a:rPr>
              <a:t>  </a:t>
            </a:r>
          </a:p>
          <a:p>
            <a:r>
              <a:rPr lang="ru-RU" sz="2000" b="1" dirty="0" smtClean="0">
                <a:solidFill>
                  <a:srgbClr val="B00000"/>
                </a:solidFill>
              </a:rPr>
              <a:t>  </a:t>
            </a:r>
          </a:p>
          <a:p>
            <a:endParaRPr lang="ru-RU" sz="2000" b="1" dirty="0" smtClean="0">
              <a:solidFill>
                <a:srgbClr val="B00000"/>
              </a:solidFill>
            </a:endParaRPr>
          </a:p>
          <a:p>
            <a:endParaRPr lang="ru-RU" sz="2000" b="1" dirty="0" smtClean="0">
              <a:solidFill>
                <a:srgbClr val="B00000"/>
              </a:solidFill>
            </a:endParaRPr>
          </a:p>
          <a:p>
            <a:endParaRPr lang="ru-RU" sz="2000" b="1" dirty="0">
              <a:solidFill>
                <a:srgbClr val="B00000"/>
              </a:solidFill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269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1142984"/>
            <a:ext cx="80010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181818"/>
                </a:solidFill>
                <a:latin typeface="Georgia" pitchFamily="18" charset="0"/>
                <a:ea typeface="Times New Roman" pitchFamily="18" charset="0"/>
              </a:rPr>
              <a:t>Духовно-нравственное воспитание детей дошкольного возраста посредством ознакомления с историей и культурой родного края.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Georgia" pitchFamily="18" charset="0"/>
              </a:rPr>
              <a:t>«Духовно-нравственное воспитание детей посредством сказки» </a:t>
            </a:r>
          </a:p>
          <a:p>
            <a:pPr lvl="0">
              <a:buFont typeface="Arial" pitchFamily="34" charset="0"/>
              <a:buChar char="•"/>
            </a:pP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Georgia" pitchFamily="18" charset="0"/>
              </a:rPr>
              <a:t>Формирование математических представлений у детей старшего дошкольного возраста с использованием игр технологии ТРИЗ».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Georgia" pitchFamily="18" charset="0"/>
              </a:rPr>
              <a:t>Использование методов и приемов ТРИЗ в ДОУ</a:t>
            </a:r>
            <a:endParaRPr lang="ru-RU" sz="2000" dirty="0" smtClean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476250"/>
            <a:ext cx="80645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rgbClr val="B00000"/>
                </a:solidFill>
                <a:latin typeface="Georgia" pitchFamily="18" charset="0"/>
              </a:rPr>
              <a:t>            </a:t>
            </a:r>
            <a:r>
              <a:rPr lang="ru-RU" sz="2400" b="1" i="1" dirty="0" smtClean="0">
                <a:solidFill>
                  <a:srgbClr val="B00000"/>
                </a:solidFill>
                <a:latin typeface="Georgia" pitchFamily="18" charset="0"/>
              </a:rPr>
              <a:t>АКТУАЛЬНЫЕ  ТЕМЫ  ПОВЫШЕНИЯ </a:t>
            </a:r>
          </a:p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B00000"/>
                </a:solidFill>
                <a:latin typeface="Georgia" pitchFamily="18" charset="0"/>
              </a:rPr>
              <a:t>КВАЛИФИКАЦИИ: </a:t>
            </a:r>
            <a:endParaRPr lang="ru-RU" sz="2400" b="1" i="1" dirty="0">
              <a:solidFill>
                <a:srgbClr val="B00000"/>
              </a:solidFill>
              <a:latin typeface="Georgia" pitchFamily="18" charset="0"/>
            </a:endParaRPr>
          </a:p>
          <a:p>
            <a:pPr eaLnBrk="0" hangingPunct="0">
              <a:defRPr/>
            </a:pPr>
            <a:endParaRPr lang="ru-RU" sz="2800" dirty="0">
              <a:solidFill>
                <a:srgbClr val="B00000"/>
              </a:solidFill>
              <a:latin typeface="Calibri" pitchFamily="34" charset="0"/>
            </a:endParaRPr>
          </a:p>
          <a:p>
            <a:pPr marL="342900" indent="-342900" eaLnBrk="0" hangingPunct="0">
              <a:buFont typeface="Arial" charset="0"/>
              <a:buChar char="•"/>
              <a:defRPr/>
            </a:pPr>
            <a:r>
              <a:rPr lang="ru-RU" sz="2800" dirty="0" smtClean="0">
                <a:latin typeface="Georgia" pitchFamily="18" charset="0"/>
              </a:rPr>
              <a:t>Цифровые технологии в образовании</a:t>
            </a:r>
            <a:endParaRPr lang="ru-RU" sz="2800" dirty="0">
              <a:latin typeface="Georgia" pitchFamily="18" charset="0"/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ru-RU" sz="2800" dirty="0" smtClean="0">
                <a:latin typeface="Georgia" pitchFamily="18" charset="0"/>
              </a:rPr>
              <a:t> Организация образовательного процесса в ДОО в соответствии с ФГОС ДО и задачами национального проекта «Образование»</a:t>
            </a:r>
            <a:endParaRPr lang="ru-RU" sz="2800" dirty="0">
              <a:latin typeface="Georgia" pitchFamily="18" charset="0"/>
            </a:endParaRPr>
          </a:p>
          <a:p>
            <a:pPr marL="342900" indent="-342900">
              <a:buFont typeface="Arial" charset="0"/>
              <a:buChar char="•"/>
              <a:defRPr/>
            </a:pPr>
            <a:endParaRPr lang="ru-RU" sz="2400" dirty="0"/>
          </a:p>
          <a:p>
            <a:pPr>
              <a:defRPr/>
            </a:pPr>
            <a:r>
              <a:rPr lang="ru-RU" sz="2400" dirty="0"/>
              <a:t> </a:t>
            </a:r>
            <a:r>
              <a:rPr lang="ru-RU" sz="2400" dirty="0" smtClean="0"/>
              <a:t> </a:t>
            </a:r>
            <a:endParaRPr lang="ru-RU" sz="2400" dirty="0"/>
          </a:p>
          <a:p>
            <a:pPr>
              <a:defRPr/>
            </a:pPr>
            <a:r>
              <a:rPr lang="ru-RU" sz="2400" dirty="0" smtClean="0"/>
              <a:t>  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571876"/>
            <a:ext cx="1724531" cy="2531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357188" y="714375"/>
            <a:ext cx="79295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Добавки:</a:t>
            </a:r>
            <a:r>
              <a:rPr lang="ru-RU" sz="2800" b="1" dirty="0" smtClean="0">
                <a:latin typeface="Georgia" pitchFamily="18" charset="0"/>
              </a:rPr>
              <a:t>      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14" name="Рисунок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571480"/>
            <a:ext cx="1571636" cy="128588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28596" y="1857364"/>
            <a:ext cx="828680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Первая добавка- повысить ИКТ-компетентность  педагогов, внедрять в образовательный процесс цифровые образовательные ресурсы и технологии электронного образования. </a:t>
            </a:r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3071810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Вторая добавка-проведение оперативного контроля по подготовке документов МКДО.</a:t>
            </a:r>
            <a:endParaRPr lang="ru-RU" sz="20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857224" y="285750"/>
            <a:ext cx="707236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Третье блюдо  «Водопад   идей» 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</a:p>
          <a:p>
            <a:endParaRPr lang="ru-RU" sz="3200" b="1" i="1" dirty="0" smtClean="0">
              <a:solidFill>
                <a:srgbClr val="800000"/>
              </a:solidFill>
            </a:endParaRPr>
          </a:p>
          <a:p>
            <a:endParaRPr lang="ru-RU" sz="3200" b="1" i="1" dirty="0" smtClean="0">
              <a:solidFill>
                <a:srgbClr val="800000"/>
              </a:solidFill>
            </a:endParaRPr>
          </a:p>
          <a:p>
            <a:endParaRPr lang="ru-RU" sz="3200" b="1" i="1" dirty="0">
              <a:solidFill>
                <a:srgbClr val="80000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3"/>
            <a:ext cx="3818952" cy="3929090"/>
          </a:xfrm>
          <a:prstGeom prst="rect">
            <a:avLst/>
          </a:prstGeom>
          <a:noFill/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135032"/>
            <a:ext cx="335758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857224" y="285750"/>
            <a:ext cx="7072361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B00000"/>
              </a:solidFill>
              <a:latin typeface="Georgia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B00000"/>
                </a:solidFill>
                <a:latin typeface="Georgia" pitchFamily="18" charset="0"/>
              </a:rPr>
              <a:t>Деловая </a:t>
            </a:r>
            <a:r>
              <a:rPr lang="ru-RU" sz="2800" b="1" dirty="0" smtClean="0">
                <a:solidFill>
                  <a:srgbClr val="B00000"/>
                </a:solidFill>
                <a:latin typeface="Georgia" pitchFamily="18" charset="0"/>
              </a:rPr>
              <a:t>игра </a:t>
            </a:r>
            <a:r>
              <a:rPr lang="ru-RU" sz="2800" b="1" dirty="0" smtClean="0">
                <a:solidFill>
                  <a:srgbClr val="B00000"/>
                </a:solidFill>
              </a:rPr>
              <a:t> </a:t>
            </a:r>
          </a:p>
          <a:p>
            <a:pPr algn="ctr"/>
            <a:endParaRPr lang="ru-RU" sz="2800" b="1" dirty="0" smtClean="0">
              <a:solidFill>
                <a:srgbClr val="B00000"/>
              </a:solidFill>
            </a:endParaRPr>
          </a:p>
          <a:p>
            <a:pPr algn="ctr"/>
            <a:r>
              <a:rPr lang="ru-RU" sz="2800" b="1" dirty="0" smtClean="0"/>
              <a:t> </a:t>
            </a:r>
            <a:r>
              <a:rPr lang="ru-RU" sz="2800" b="1" dirty="0" smtClean="0">
                <a:solidFill>
                  <a:srgbClr val="B00000"/>
                </a:solidFill>
                <a:latin typeface="Georgia" pitchFamily="18" charset="0"/>
              </a:rPr>
              <a:t>«Приемы и механизмы </a:t>
            </a:r>
            <a:endParaRPr lang="ru-RU" sz="2800" b="1" dirty="0" smtClean="0">
              <a:solidFill>
                <a:srgbClr val="B00000"/>
              </a:solidFill>
              <a:latin typeface="Georgia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B00000"/>
                </a:solidFill>
                <a:latin typeface="Georgia" pitchFamily="18" charset="0"/>
              </a:rPr>
              <a:t>духовно-нравственного </a:t>
            </a:r>
            <a:r>
              <a:rPr lang="ru-RU" sz="2800" b="1" dirty="0" smtClean="0">
                <a:solidFill>
                  <a:srgbClr val="B00000"/>
                </a:solidFill>
                <a:latin typeface="Georgia" pitchFamily="18" charset="0"/>
              </a:rPr>
              <a:t>воспитания дошкольников</a:t>
            </a:r>
            <a:r>
              <a:rPr lang="ru-RU" sz="2800" b="1" dirty="0" smtClean="0">
                <a:solidFill>
                  <a:srgbClr val="B00000"/>
                </a:solidFill>
                <a:latin typeface="Georgia" pitchFamily="18" charset="0"/>
              </a:rPr>
              <a:t>» </a:t>
            </a:r>
            <a:endParaRPr lang="ru-RU" sz="2800" b="1" dirty="0" smtClean="0">
              <a:solidFill>
                <a:srgbClr val="B00000"/>
              </a:solidFill>
              <a:latin typeface="Georgia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endParaRPr lang="ru-RU" sz="28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</a:p>
          <a:p>
            <a:endParaRPr lang="ru-RU" sz="3200" b="1" i="1" dirty="0" smtClean="0">
              <a:solidFill>
                <a:srgbClr val="800000"/>
              </a:solidFill>
            </a:endParaRPr>
          </a:p>
          <a:p>
            <a:endParaRPr lang="ru-RU" sz="3200" b="1" i="1" dirty="0" smtClean="0">
              <a:solidFill>
                <a:srgbClr val="800000"/>
              </a:solidFill>
            </a:endParaRPr>
          </a:p>
          <a:p>
            <a:endParaRPr lang="ru-RU" sz="3200" b="1" i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642938" y="500062"/>
            <a:ext cx="792956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Проект решения педсовета: </a:t>
            </a:r>
          </a:p>
          <a:p>
            <a:pPr algn="ctr"/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</a:p>
          <a:p>
            <a:pPr algn="ctr"/>
            <a:endParaRPr lang="ru-RU" sz="2800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endParaRPr lang="ru-RU" sz="2800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endParaRPr lang="ru-RU" sz="28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1000108"/>
            <a:ext cx="78581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Georgia" pitchFamily="18" charset="0"/>
                <a:ea typeface="Calibri" pitchFamily="34" charset="0"/>
              </a:rPr>
              <a:t>1. Принять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dirty="0" smtClean="0">
                <a:latin typeface="Georgia" pitchFamily="18" charset="0"/>
                <a:ea typeface="Calibri" pitchFamily="34" charset="0"/>
              </a:rPr>
              <a:t>- годовой план работы на 2022-2023 учебный год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dirty="0" smtClean="0">
                <a:latin typeface="Georgia" pitchFamily="18" charset="0"/>
                <a:ea typeface="Calibri" pitchFamily="34" charset="0"/>
              </a:rPr>
              <a:t>- рабочие программы по возрастным группам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dirty="0" smtClean="0">
                <a:latin typeface="Georgia" pitchFamily="18" charset="0"/>
                <a:ea typeface="Calibri" pitchFamily="34" charset="0"/>
              </a:rPr>
              <a:t>- учебный план, сетки занятий.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dirty="0" smtClean="0">
                <a:latin typeface="Georgia" pitchFamily="18" charset="0"/>
                <a:ea typeface="Calibri" pitchFamily="34" charset="0"/>
              </a:rPr>
              <a:t>2. Продолжить работу по организации </a:t>
            </a:r>
            <a:r>
              <a:rPr lang="ru-RU" dirty="0" smtClean="0">
                <a:latin typeface="Calibri"/>
                <a:ea typeface="Calibri" pitchFamily="34" charset="0"/>
              </a:rPr>
              <a:t> </a:t>
            </a:r>
            <a:r>
              <a:rPr lang="ru-RU" dirty="0" err="1" smtClean="0">
                <a:latin typeface="Georgia" pitchFamily="18" charset="0"/>
                <a:ea typeface="Calibri" pitchFamily="34" charset="0"/>
              </a:rPr>
              <a:t>внутрисадовских</a:t>
            </a:r>
            <a:r>
              <a:rPr lang="ru-RU" dirty="0" smtClean="0">
                <a:latin typeface="Georgia" pitchFamily="18" charset="0"/>
                <a:ea typeface="Calibri" pitchFamily="34" charset="0"/>
              </a:rPr>
              <a:t> семинаров и мастер-классов, а также других форм методической работы, направленных </a:t>
            </a:r>
            <a:r>
              <a:rPr lang="ru-RU" dirty="0" smtClean="0">
                <a:latin typeface="Calibri"/>
                <a:ea typeface="Calibri" pitchFamily="34" charset="0"/>
              </a:rPr>
              <a:t> </a:t>
            </a:r>
            <a:r>
              <a:rPr lang="ru-RU" dirty="0" smtClean="0">
                <a:latin typeface="Georgia" pitchFamily="18" charset="0"/>
                <a:ea typeface="Calibri" pitchFamily="34" charset="0"/>
              </a:rPr>
              <a:t>на формирование и развитие ключевых компетенций педагога.</a:t>
            </a:r>
            <a:r>
              <a:rPr lang="ru-RU" dirty="0" smtClean="0">
                <a:latin typeface="Calibri"/>
                <a:ea typeface="Calibri" pitchFamily="34" charset="0"/>
              </a:rPr>
              <a:t> 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dirty="0" smtClean="0">
                <a:latin typeface="Georgia" pitchFamily="18" charset="0"/>
                <a:ea typeface="Calibri" pitchFamily="34" charset="0"/>
              </a:rPr>
              <a:t>Срок:</a:t>
            </a:r>
            <a:r>
              <a:rPr lang="ru-RU" dirty="0" smtClean="0">
                <a:latin typeface="Calibri"/>
                <a:ea typeface="Calibri" pitchFamily="34" charset="0"/>
              </a:rPr>
              <a:t> </a:t>
            </a:r>
            <a:r>
              <a:rPr lang="ru-RU" dirty="0" smtClean="0">
                <a:latin typeface="Georgia" pitchFamily="18" charset="0"/>
                <a:ea typeface="Calibri" pitchFamily="34" charset="0"/>
              </a:rPr>
              <a:t>постоянно.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dirty="0" smtClean="0">
                <a:latin typeface="Georgia" pitchFamily="18" charset="0"/>
                <a:ea typeface="Calibri" pitchFamily="34" charset="0"/>
              </a:rPr>
              <a:t>Ответственные:</a:t>
            </a:r>
            <a:r>
              <a:rPr lang="ru-RU" dirty="0" smtClean="0">
                <a:latin typeface="Calibri"/>
                <a:ea typeface="Calibri" pitchFamily="34" charset="0"/>
              </a:rPr>
              <a:t> </a:t>
            </a:r>
            <a:r>
              <a:rPr lang="ru-RU" dirty="0" smtClean="0">
                <a:latin typeface="Georgia" pitchFamily="18" charset="0"/>
                <a:ea typeface="Calibri" pitchFamily="34" charset="0"/>
              </a:rPr>
              <a:t>все педагоги.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dirty="0" smtClean="0">
                <a:latin typeface="Georgia" pitchFamily="18" charset="0"/>
                <a:ea typeface="Calibri" pitchFamily="34" charset="0"/>
              </a:rPr>
              <a:t>3.В целях улучшения работы по обобщению и распространению педагогического опыта и отслеживания профессионального роста педагогов </a:t>
            </a:r>
            <a:r>
              <a:rPr lang="ru-RU" dirty="0" smtClean="0">
                <a:latin typeface="Calibri"/>
                <a:ea typeface="Calibri" pitchFamily="34" charset="0"/>
              </a:rPr>
              <a:t> </a:t>
            </a:r>
            <a:r>
              <a:rPr lang="ru-RU" dirty="0" smtClean="0">
                <a:latin typeface="Georgia" pitchFamily="18" charset="0"/>
                <a:ea typeface="Calibri" pitchFamily="34" charset="0"/>
              </a:rPr>
              <a:t>активно участвовать в конкурсах разного уровня.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dirty="0" smtClean="0">
                <a:latin typeface="Georgia" pitchFamily="18" charset="0"/>
                <a:ea typeface="Calibri" pitchFamily="34" charset="0"/>
              </a:rPr>
              <a:t>Срок исполнения: постоянно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dirty="0" smtClean="0">
                <a:latin typeface="Georgia" pitchFamily="18" charset="0"/>
                <a:ea typeface="Calibri" pitchFamily="34" charset="0"/>
              </a:rPr>
              <a:t>Ответственные:</a:t>
            </a:r>
            <a:r>
              <a:rPr lang="ru-RU" dirty="0" smtClean="0">
                <a:latin typeface="Calibri"/>
                <a:ea typeface="Calibri" pitchFamily="34" charset="0"/>
              </a:rPr>
              <a:t> </a:t>
            </a:r>
            <a:r>
              <a:rPr lang="ru-RU" dirty="0" smtClean="0">
                <a:latin typeface="Georgia" pitchFamily="18" charset="0"/>
                <a:ea typeface="Calibri" pitchFamily="34" charset="0"/>
              </a:rPr>
              <a:t>все педагоги.</a:t>
            </a:r>
          </a:p>
          <a:p>
            <a:pPr lvl="0" eaLnBrk="0" hangingPunct="0"/>
            <a:r>
              <a:rPr lang="ru-RU" dirty="0" smtClean="0">
                <a:latin typeface="Georgia" pitchFamily="18" charset="0"/>
                <a:ea typeface="Calibri" pitchFamily="34" charset="0"/>
              </a:rPr>
              <a:t>4.Педагогам проявлять новизну и инновационный подход к развитию и воспитанию современного дошкольника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71472" y="428604"/>
            <a:ext cx="80724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800000"/>
                </a:solidFill>
                <a:latin typeface="Georgia" pitchFamily="18" charset="0"/>
              </a:rPr>
              <a:t>Игровой прием </a:t>
            </a:r>
          </a:p>
          <a:p>
            <a:pPr algn="ctr"/>
            <a:r>
              <a:rPr lang="ru-RU" sz="3600" b="1" dirty="0" smtClean="0">
                <a:solidFill>
                  <a:srgbClr val="800000"/>
                </a:solidFill>
                <a:latin typeface="Georgia" pitchFamily="18" charset="0"/>
              </a:rPr>
              <a:t>«Вкус кофе»</a:t>
            </a:r>
            <a:r>
              <a:rPr lang="ru-RU" sz="2800" b="1" dirty="0" smtClean="0">
                <a:solidFill>
                  <a:srgbClr val="800000"/>
                </a:solidFill>
                <a:latin typeface="Georgia" pitchFamily="18" charset="0"/>
              </a:rPr>
              <a:t> </a:t>
            </a:r>
            <a:endParaRPr lang="ru-RU" sz="2800" b="1" dirty="0">
              <a:solidFill>
                <a:srgbClr val="800000"/>
              </a:solidFill>
              <a:latin typeface="Georgia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2895600" cy="3065264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285992"/>
            <a:ext cx="2500330" cy="1763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4"/>
          <p:cNvSpPr>
            <a:spLocks noChangeArrowheads="1"/>
          </p:cNvSpPr>
          <p:nvPr/>
        </p:nvSpPr>
        <p:spPr bwMode="auto">
          <a:xfrm>
            <a:off x="500034" y="428604"/>
            <a:ext cx="785812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ru-RU" sz="2400" i="1" dirty="0" smtClean="0">
                <a:solidFill>
                  <a:srgbClr val="800000"/>
                </a:solidFill>
                <a:latin typeface="Verdana" pitchFamily="34" charset="0"/>
              </a:rPr>
              <a:t>  </a:t>
            </a:r>
          </a:p>
          <a:p>
            <a:r>
              <a:rPr lang="ru-RU" sz="2400" b="1" i="1" dirty="0" smtClean="0">
                <a:solidFill>
                  <a:srgbClr val="B00000"/>
                </a:solidFill>
                <a:latin typeface="Georgia" pitchFamily="18" charset="0"/>
              </a:rPr>
              <a:t>МЕНЮ:</a:t>
            </a:r>
          </a:p>
          <a:p>
            <a:r>
              <a:rPr lang="ru-RU" sz="2000" dirty="0" smtClean="0">
                <a:latin typeface="Georgia" pitchFamily="18" charset="0"/>
              </a:rPr>
              <a:t>1.</a:t>
            </a:r>
            <a:r>
              <a:rPr lang="ru-RU" sz="2400" b="1" i="1" dirty="0" smtClean="0">
                <a:solidFill>
                  <a:srgbClr val="800000"/>
                </a:solidFill>
                <a:latin typeface="Verdana" pitchFamily="34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Анализ летней оздоровительной работы с детьми. </a:t>
            </a:r>
          </a:p>
          <a:p>
            <a:r>
              <a:rPr lang="ru-RU" sz="2000" dirty="0" smtClean="0">
                <a:latin typeface="Georgia" pitchFamily="18" charset="0"/>
              </a:rPr>
              <a:t>2. Принятие плана  работы на 2022 – 2023 учебный год.</a:t>
            </a:r>
          </a:p>
          <a:p>
            <a:r>
              <a:rPr lang="ru-RU" sz="2000" dirty="0" smtClean="0">
                <a:latin typeface="Georgia" pitchFamily="18" charset="0"/>
              </a:rPr>
              <a:t>Рассмотрение и принятие изменений к ООП ДО и АООП ДО</a:t>
            </a:r>
          </a:p>
          <a:p>
            <a:r>
              <a:rPr lang="ru-RU" sz="2000" dirty="0" smtClean="0">
                <a:latin typeface="Georgia" pitchFamily="18" charset="0"/>
              </a:rPr>
              <a:t> Рассмотрение и принятие расписания организованной образовательной  деятельности и режима дня, учебного плана, рабочих программ, программ кружковой деятельности,   программы воспитания, перспективного планирования специалистов.</a:t>
            </a:r>
          </a:p>
          <a:p>
            <a:r>
              <a:rPr lang="ru-RU" sz="2000" dirty="0" smtClean="0">
                <a:latin typeface="Georgia" pitchFamily="18" charset="0"/>
              </a:rPr>
              <a:t>3. Деловая игра для педагогов ДОУ  </a:t>
            </a:r>
            <a:r>
              <a:rPr lang="ru-RU" sz="2000" dirty="0" smtClean="0">
                <a:latin typeface="Georgia" pitchFamily="18" charset="0"/>
              </a:rPr>
              <a:t>«</a:t>
            </a:r>
            <a:r>
              <a:rPr lang="ru-RU" sz="2000" dirty="0" smtClean="0"/>
              <a:t>Приемы и </a:t>
            </a:r>
            <a:r>
              <a:rPr lang="ru-RU" sz="2000" dirty="0" smtClean="0"/>
              <a:t>механизмы</a:t>
            </a:r>
            <a:r>
              <a:rPr lang="ru-RU" sz="2000" dirty="0" smtClean="0"/>
              <a:t> духовно-нравственного воспитания дошкольников</a:t>
            </a:r>
            <a:r>
              <a:rPr lang="ru-RU" sz="2000" dirty="0" smtClean="0">
                <a:latin typeface="Georgia" pitchFamily="18" charset="0"/>
              </a:rPr>
              <a:t>».</a:t>
            </a:r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4.Проведение инструктажей в ДОУ.</a:t>
            </a:r>
          </a:p>
          <a:p>
            <a:r>
              <a:rPr lang="ru-RU" sz="2000" dirty="0" smtClean="0">
                <a:latin typeface="Georgia" pitchFamily="18" charset="0"/>
              </a:rPr>
              <a:t>5.Решение педсовета.</a:t>
            </a:r>
          </a:p>
          <a:p>
            <a:pPr algn="ctr" eaLnBrk="0" hangingPunct="0"/>
            <a:endParaRPr lang="ru-RU" sz="2400" b="1" i="1" dirty="0" smtClean="0">
              <a:solidFill>
                <a:srgbClr val="800000"/>
              </a:solidFill>
              <a:latin typeface="Verdana" pitchFamily="34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ru-RU" sz="2000" dirty="0" smtClean="0">
                <a:latin typeface="+mn-lt"/>
              </a:rPr>
              <a:t> </a:t>
            </a:r>
          </a:p>
          <a:p>
            <a:pPr algn="ctr" eaLnBrk="0" hangingPunct="0"/>
            <a:endParaRPr lang="ru-RU" sz="2400" b="1" i="1" dirty="0" smtClean="0">
              <a:solidFill>
                <a:srgbClr val="800000"/>
              </a:solidFill>
              <a:latin typeface="Verdana" pitchFamily="34" charset="0"/>
            </a:endParaRPr>
          </a:p>
          <a:p>
            <a:pPr algn="r" eaLnBrk="0" hangingPunct="0"/>
            <a:r>
              <a:rPr lang="ru-RU" sz="2400" i="1" dirty="0" smtClean="0">
                <a:solidFill>
                  <a:srgbClr val="800000"/>
                </a:solidFill>
                <a:latin typeface="Verdana" pitchFamily="34" charset="0"/>
              </a:rPr>
              <a:t> </a:t>
            </a:r>
            <a:endParaRPr lang="ru-RU" sz="2400" i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571500" y="571500"/>
            <a:ext cx="792956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800000"/>
                </a:solidFill>
                <a:latin typeface="Georgia" pitchFamily="18" charset="0"/>
              </a:rPr>
              <a:t>Спасибо за ваш визит! </a:t>
            </a:r>
          </a:p>
          <a:p>
            <a:pPr algn="ctr"/>
            <a:r>
              <a:rPr lang="ru-RU" sz="2800" b="1" i="1" dirty="0" smtClean="0">
                <a:solidFill>
                  <a:srgbClr val="800000"/>
                </a:solidFill>
                <a:latin typeface="Georgia" pitchFamily="18" charset="0"/>
              </a:rPr>
              <a:t>Приходите в </a:t>
            </a:r>
          </a:p>
          <a:p>
            <a:pPr algn="ctr"/>
            <a:r>
              <a:rPr lang="ru-RU" sz="2800" b="1" i="1" dirty="0" smtClean="0">
                <a:solidFill>
                  <a:srgbClr val="800000"/>
                </a:solidFill>
                <a:latin typeface="Georgia" pitchFamily="18" charset="0"/>
              </a:rPr>
              <a:t>наше интеллектуальное кафе! </a:t>
            </a:r>
          </a:p>
          <a:p>
            <a:pPr algn="ctr"/>
            <a:r>
              <a:rPr lang="ru-RU" sz="2800" b="1" i="1" dirty="0" smtClean="0">
                <a:solidFill>
                  <a:srgbClr val="800000"/>
                </a:solidFill>
                <a:latin typeface="Georgia" pitchFamily="18" charset="0"/>
              </a:rPr>
              <a:t>Мы всегда вам рады!</a:t>
            </a:r>
            <a:endParaRPr lang="ru-RU" sz="2800" b="1" i="1" dirty="0">
              <a:solidFill>
                <a:srgbClr val="800000"/>
              </a:solidFill>
              <a:latin typeface="Georgia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571744"/>
            <a:ext cx="6096000" cy="28899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280400" cy="1071563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B00000"/>
                </a:solidFill>
              </a:rPr>
              <a:t> 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7158" y="1714488"/>
            <a:ext cx="8001000" cy="3571875"/>
          </a:xfrm>
        </p:spPr>
        <p:txBody>
          <a:bodyPr/>
          <a:lstStyle/>
          <a:p>
            <a:pPr algn="ctr">
              <a:buNone/>
            </a:pPr>
            <a:endParaRPr lang="ru-RU" sz="2800" b="1" dirty="0" smtClean="0">
              <a:latin typeface="Georgia" pitchFamily="18" charset="0"/>
            </a:endParaRPr>
          </a:p>
          <a:p>
            <a:pPr algn="ctr">
              <a:buNone/>
            </a:pPr>
            <a:endParaRPr lang="ru-RU" sz="2800" b="1" dirty="0" smtClean="0">
              <a:latin typeface="Georgia" pitchFamily="18" charset="0"/>
            </a:endParaRPr>
          </a:p>
          <a:p>
            <a:pPr algn="ctr">
              <a:buNone/>
            </a:pPr>
            <a:endParaRPr lang="ru-RU" sz="2800" b="1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 smtClean="0">
                <a:solidFill>
                  <a:srgbClr val="B00000"/>
                </a:solidFill>
                <a:latin typeface="Georgia" pitchFamily="18" charset="0"/>
              </a:rPr>
              <a:t>Игровой приём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B00000"/>
                </a:solidFill>
                <a:latin typeface="Georgia" pitchFamily="18" charset="0"/>
              </a:rPr>
              <a:t>«Прогноз погоды»</a:t>
            </a:r>
          </a:p>
          <a:p>
            <a:pPr algn="ctr" eaLnBrk="1" hangingPunct="1"/>
            <a:endParaRPr lang="ru-RU" sz="5400" b="1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642918"/>
            <a:ext cx="3714776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857224" y="571480"/>
            <a:ext cx="7572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u="sng" dirty="0" smtClean="0"/>
              <a:t> </a:t>
            </a:r>
            <a:endParaRPr lang="ru-RU" sz="2000" dirty="0"/>
          </a:p>
          <a:p>
            <a:pPr eaLnBrk="0" hangingPunct="0"/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285992"/>
            <a:ext cx="2751859" cy="348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071678"/>
            <a:ext cx="2286016" cy="2595554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357430"/>
            <a:ext cx="2143140" cy="2428892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42910" y="785794"/>
            <a:ext cx="76438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B00000"/>
                </a:solidFill>
                <a:effectLst/>
                <a:latin typeface="Georgia" pitchFamily="18" charset="0"/>
                <a:ea typeface="Calibri" pitchFamily="34" charset="0"/>
              </a:rPr>
              <a:t>Деловая игра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B00000"/>
                </a:solidFill>
                <a:effectLst/>
                <a:latin typeface="Georgia" pitchFamily="18" charset="0"/>
                <a:ea typeface="Calibri" pitchFamily="34" charset="0"/>
              </a:rPr>
              <a:t> «Интеллектуальное кафе»</a:t>
            </a:r>
            <a:endParaRPr kumimoji="0" lang="ru-RU" sz="3600" b="1" u="none" strike="noStrike" cap="none" normalizeH="0" baseline="0" dirty="0" smtClean="0">
              <a:ln>
                <a:noFill/>
              </a:ln>
              <a:solidFill>
                <a:srgbClr val="B00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500034" y="714356"/>
            <a:ext cx="771525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B00000"/>
                </a:solidFill>
                <a:latin typeface="Georgia" pitchFamily="18" charset="0"/>
              </a:rPr>
              <a:t>Первое блюдо </a:t>
            </a:r>
          </a:p>
          <a:p>
            <a:pPr algn="ctr"/>
            <a:r>
              <a:rPr lang="ru-RU" sz="2800" b="1" i="1" dirty="0" smtClean="0">
                <a:solidFill>
                  <a:srgbClr val="B00000"/>
                </a:solidFill>
                <a:latin typeface="Georgia" pitchFamily="18" charset="0"/>
              </a:rPr>
              <a:t>«Классическая   нарезка» </a:t>
            </a:r>
          </a:p>
          <a:p>
            <a:pPr algn="ctr"/>
            <a:endParaRPr lang="ru-RU" sz="20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00240"/>
            <a:ext cx="3823970" cy="290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857364"/>
            <a:ext cx="4214811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500034" y="714356"/>
            <a:ext cx="771525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B00000"/>
                </a:solidFill>
                <a:latin typeface="Georgia" pitchFamily="18" charset="0"/>
              </a:rPr>
              <a:t>Цель: </a:t>
            </a:r>
            <a:r>
              <a:rPr lang="ru-RU" sz="2800" b="1" i="1" dirty="0" smtClean="0"/>
              <a:t> </a:t>
            </a:r>
          </a:p>
          <a:p>
            <a:pPr algn="ctr"/>
            <a:r>
              <a:rPr lang="ru-RU" sz="2800" dirty="0" smtClean="0"/>
              <a:t> объединить усилия взрослых (сотрудников ДОУ и родителей (законных представителей) воспитанников) по созданию условий, способствующих оздоровлению детского организма в летний период; эмоциональному, личностному, познавательному развитию ребёнка.</a:t>
            </a:r>
          </a:p>
          <a:p>
            <a:pPr algn="ctr"/>
            <a:endParaRPr lang="ru-RU" sz="2800" b="1" i="1" dirty="0" smtClean="0">
              <a:solidFill>
                <a:srgbClr val="B00000"/>
              </a:solidFill>
              <a:latin typeface="Georgia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B00000"/>
                </a:solidFill>
                <a:latin typeface="Georgia" pitchFamily="18" charset="0"/>
              </a:rPr>
              <a:t> </a:t>
            </a:r>
          </a:p>
          <a:p>
            <a:pPr algn="ctr"/>
            <a:endParaRPr lang="ru-RU" sz="20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500034" y="714356"/>
            <a:ext cx="771525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B00000"/>
                </a:solidFill>
                <a:latin typeface="Georgia" pitchFamily="18" charset="0"/>
              </a:rPr>
              <a:t>Задачи: </a:t>
            </a:r>
            <a:r>
              <a:rPr lang="ru-RU" sz="2800" b="1" i="1" dirty="0" smtClean="0"/>
              <a:t> </a:t>
            </a:r>
          </a:p>
          <a:p>
            <a:pPr lvl="0"/>
            <a:r>
              <a:rPr lang="ru-RU" sz="2800" dirty="0" smtClean="0"/>
              <a:t>1. Создавать условия, обеспечивающие охрану жизни и здоровья детей, предупреждение заболеваемости и травматизма.</a:t>
            </a:r>
          </a:p>
          <a:p>
            <a:pPr lvl="0"/>
            <a:r>
              <a:rPr lang="ru-RU" sz="2800" dirty="0" smtClean="0"/>
              <a:t>2. Реализовывать систему мероприятий, направленную на оздоровление и физическое развитие детей, их нравственное воспитание, развитие любознательности, познавательной активности, исследовательской и проектной деятельности, привитие любви и бережного отношения к природе, формирование привычки к здоровому образу жизни.</a:t>
            </a:r>
          </a:p>
          <a:p>
            <a:pPr algn="ctr"/>
            <a:endParaRPr lang="ru-RU" sz="2800" dirty="0" smtClean="0"/>
          </a:p>
          <a:p>
            <a:pPr algn="ctr"/>
            <a:endParaRPr lang="ru-RU" sz="2800" b="1" i="1" dirty="0" smtClean="0">
              <a:solidFill>
                <a:srgbClr val="B00000"/>
              </a:solidFill>
              <a:latin typeface="Georgia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B00000"/>
                </a:solidFill>
                <a:latin typeface="Georgia" pitchFamily="18" charset="0"/>
              </a:rPr>
              <a:t> </a:t>
            </a:r>
          </a:p>
          <a:p>
            <a:pPr algn="ctr"/>
            <a:endParaRPr lang="ru-RU" sz="20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500034" y="714356"/>
            <a:ext cx="771525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B00000"/>
                </a:solidFill>
                <a:latin typeface="Georgia" pitchFamily="18" charset="0"/>
              </a:rPr>
              <a:t>Функционировало две разновозрастные группы: </a:t>
            </a:r>
          </a:p>
          <a:p>
            <a:pPr algn="ctr"/>
            <a:r>
              <a:rPr lang="ru-RU" sz="2800" b="1" i="1" dirty="0" smtClean="0">
                <a:solidFill>
                  <a:srgbClr val="B00000"/>
                </a:solidFill>
                <a:latin typeface="Georgia" pitchFamily="18" charset="0"/>
              </a:rPr>
              <a:t> группа «Солнышко» </a:t>
            </a:r>
          </a:p>
          <a:p>
            <a:pPr algn="ctr"/>
            <a:r>
              <a:rPr lang="ru-RU" sz="2800" b="1" i="1" dirty="0" smtClean="0">
                <a:solidFill>
                  <a:srgbClr val="B00000"/>
                </a:solidFill>
                <a:latin typeface="Georgia" pitchFamily="18" charset="0"/>
              </a:rPr>
              <a:t>группа «</a:t>
            </a:r>
            <a:r>
              <a:rPr lang="ru-RU" sz="2800" b="1" i="1" dirty="0" err="1" smtClean="0">
                <a:solidFill>
                  <a:srgbClr val="B00000"/>
                </a:solidFill>
                <a:latin typeface="Georgia" pitchFamily="18" charset="0"/>
              </a:rPr>
              <a:t>АБВГДейка</a:t>
            </a:r>
            <a:r>
              <a:rPr lang="ru-RU" sz="2800" b="1" i="1" dirty="0" smtClean="0">
                <a:solidFill>
                  <a:srgbClr val="B00000"/>
                </a:solidFill>
                <a:latin typeface="Georgia" pitchFamily="18" charset="0"/>
              </a:rPr>
              <a:t>»</a:t>
            </a:r>
          </a:p>
          <a:p>
            <a:pPr algn="ctr"/>
            <a:endParaRPr lang="ru-RU" sz="2800" b="1" i="1" dirty="0" smtClean="0"/>
          </a:p>
          <a:p>
            <a:pPr lvl="0"/>
            <a:r>
              <a:rPr lang="ru-RU" sz="2800" dirty="0" smtClean="0"/>
              <a:t>    </a:t>
            </a:r>
          </a:p>
          <a:p>
            <a:pPr algn="ctr"/>
            <a:endParaRPr lang="ru-RU" sz="2800" dirty="0" smtClean="0"/>
          </a:p>
          <a:p>
            <a:pPr algn="ctr"/>
            <a:endParaRPr lang="ru-RU" sz="2800" b="1" i="1" dirty="0" smtClean="0">
              <a:solidFill>
                <a:srgbClr val="B00000"/>
              </a:solidFill>
              <a:latin typeface="Georgia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B00000"/>
                </a:solidFill>
                <a:latin typeface="Georgia" pitchFamily="18" charset="0"/>
              </a:rPr>
              <a:t> </a:t>
            </a:r>
          </a:p>
          <a:p>
            <a:pPr algn="ctr"/>
            <a:endParaRPr lang="ru-RU" sz="20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3" name="Рисунок 2" descr="C:\Users\Белочка\Desktop\фото лето 2022\IMG-20220815-WA00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000372"/>
            <a:ext cx="3260725" cy="2445544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4" name="Рисунок 3" descr="C:\Users\Белочка\Desktop\фото лето 2022\IMG-20220830-WA0007.jpg"/>
          <p:cNvPicPr/>
          <p:nvPr/>
        </p:nvPicPr>
        <p:blipFill>
          <a:blip r:embed="rId3" cstate="print"/>
          <a:srcRect b="23303"/>
          <a:stretch>
            <a:fillRect/>
          </a:stretch>
        </p:blipFill>
        <p:spPr bwMode="auto">
          <a:xfrm>
            <a:off x="285720" y="1857364"/>
            <a:ext cx="1854003" cy="2524125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5" name="Рисунок 4" descr="C:\Users\Белочка\Desktop\фото лето 2022\IMG-20220830-WA0012.jpg"/>
          <p:cNvPicPr/>
          <p:nvPr/>
        </p:nvPicPr>
        <p:blipFill>
          <a:blip r:embed="rId4" cstate="print"/>
          <a:srcRect t="1869" b="26761"/>
          <a:stretch>
            <a:fillRect/>
          </a:stretch>
        </p:blipFill>
        <p:spPr bwMode="auto">
          <a:xfrm>
            <a:off x="2357422" y="2857496"/>
            <a:ext cx="1781574" cy="225742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" name="Рисунок 5" descr="C:\Users\Белочка\Desktop\IMG-20220830-WA00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1571612"/>
            <a:ext cx="1685925" cy="22479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928662" y="428604"/>
            <a:ext cx="7072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Второе блюдо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«Радуга вкусов»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097" name="Рисунок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215370" cy="785818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357298"/>
            <a:ext cx="4009603" cy="386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857356" y="50004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B00000"/>
                </a:solidFill>
                <a:latin typeface="Georgia" pitchFamily="18" charset="0"/>
              </a:rPr>
              <a:t>Второе блюдо</a:t>
            </a:r>
          </a:p>
          <a:p>
            <a:pPr algn="ctr"/>
            <a:r>
              <a:rPr lang="ru-RU" sz="2800" b="1" dirty="0" smtClean="0">
                <a:solidFill>
                  <a:srgbClr val="B00000"/>
                </a:solidFill>
                <a:latin typeface="Georgia" pitchFamily="18" charset="0"/>
              </a:rPr>
              <a:t> «Радуга вкусов»</a:t>
            </a:r>
            <a:endParaRPr lang="ru-RU" sz="2800" b="1" dirty="0">
              <a:solidFill>
                <a:srgbClr val="B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к докладу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к докладу</Template>
  <TotalTime>721</TotalTime>
  <Words>512</Words>
  <Application>Microsoft Office PowerPoint</Application>
  <PresentationFormat>Экран (4:3)</PresentationFormat>
  <Paragraphs>145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презентация к докладу</vt:lpstr>
      <vt:lpstr> Деловая игра  «Интеллектуальное кафе»</vt:lpstr>
      <vt:lpstr>Слайд 2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 логико-математических представлений детей дошкольного возраста.</dc:title>
  <dc:creator>PC</dc:creator>
  <cp:lastModifiedBy>Белочка</cp:lastModifiedBy>
  <cp:revision>68</cp:revision>
  <dcterms:created xsi:type="dcterms:W3CDTF">2013-08-25T17:17:56Z</dcterms:created>
  <dcterms:modified xsi:type="dcterms:W3CDTF">2022-08-30T07:10:46Z</dcterms:modified>
</cp:coreProperties>
</file>