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80" r:id="rId3"/>
    <p:sldId id="265" r:id="rId4"/>
    <p:sldId id="284" r:id="rId5"/>
    <p:sldId id="268" r:id="rId6"/>
    <p:sldId id="267" r:id="rId7"/>
    <p:sldId id="269" r:id="rId8"/>
    <p:sldId id="266" r:id="rId9"/>
    <p:sldId id="271" r:id="rId10"/>
    <p:sldId id="272" r:id="rId11"/>
    <p:sldId id="273" r:id="rId12"/>
    <p:sldId id="28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F2ACC5"/>
    <a:srgbClr val="CC3300"/>
    <a:srgbClr val="800000"/>
    <a:srgbClr val="CFB1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8256" autoAdjust="0"/>
  </p:normalViewPr>
  <p:slideViewPr>
    <p:cSldViewPr>
      <p:cViewPr varScale="1">
        <p:scale>
          <a:sx n="84" d="100"/>
          <a:sy n="84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C9316-C1FA-4000-A75F-9BCF7DAED795}" type="doc">
      <dgm:prSet loTypeId="urn:microsoft.com/office/officeart/2009/layout/CircleArrow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61AF25-01E3-4EB8-8800-E07CD3754C1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Пассивный этап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2687D-D06A-4483-8802-95A8183879FC}" type="parTrans" cxnId="{8B12A821-D4BC-41A7-972D-7FC17E835FE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A5448-9D33-4CDD-964A-0074CCF018BA}" type="sibTrans" cxnId="{8B12A821-D4BC-41A7-972D-7FC17E835FE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351F3-C14A-4BD3-B751-E22DB5A9E79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Результат:</a:t>
          </a:r>
        </a:p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ребенок накопил опыт слушания;</a:t>
          </a:r>
        </a:p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появились читательские предпочтения;</a:t>
          </a:r>
        </a:p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ребенок проявляет инициативность;</a:t>
          </a:r>
        </a:p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развились внимание, память, восприятие, воображение, мышление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05BC8-07EC-4CE2-B5DE-98261B6C338D}" type="parTrans" cxnId="{F746A689-1F70-49E8-BE8A-30EAB990E6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15954-1BDB-4291-98E1-5129563A9BEF}" type="sibTrans" cxnId="{F746A689-1F70-49E8-BE8A-30EAB990E6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2B2A7-FEFE-4B5E-8690-B6437C704E5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Активный этап</a:t>
          </a:r>
          <a:endParaRPr lang="ru-RU" sz="2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A3500-4CBA-4F4A-991E-1E3CBC119E20}" type="parTrans" cxnId="{82A37A21-F7D3-418A-8BF7-DB50555D503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B4220-3043-4168-9E13-02FB515CB4DB}" type="sibTrans" cxnId="{82A37A21-F7D3-418A-8BF7-DB50555D503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5ADC0-A518-4DCE-A92D-EE4630132CC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172800" indent="0" algn="l">
            <a:lnSpc>
              <a:spcPct val="100000"/>
            </a:lnSpc>
          </a:pPr>
          <a:r>
            <a:rPr lang="ru-RU" sz="1800" b="1" u="none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u="sng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Результат:</a:t>
          </a:r>
        </a:p>
        <a:p>
          <a:pPr marL="172800" indent="0" algn="l">
            <a:lnSpc>
              <a:spcPct val="100000"/>
            </a:lnSpc>
          </a:pPr>
          <a:r>
            <a:rPr lang="ru-RU" sz="18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ребенок хорошо запоминает содержание произведений;</a:t>
          </a:r>
        </a:p>
        <a:p>
          <a:pPr marL="172800" indent="0" algn="l">
            <a:lnSpc>
              <a:spcPct val="100000"/>
            </a:lnSpc>
          </a:pPr>
          <a:r>
            <a:rPr lang="ru-RU" sz="18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может логично пересказать небольшой по объему текст;</a:t>
          </a:r>
        </a:p>
        <a:p>
          <a:pPr marL="172800" indent="0" algn="l">
            <a:lnSpc>
              <a:spcPct val="100000"/>
            </a:lnSpc>
          </a:pPr>
          <a:r>
            <a:rPr lang="ru-RU" sz="18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правильно отвечает на вопросы по тексту;</a:t>
          </a:r>
        </a:p>
        <a:p>
          <a:pPr marL="172800" indent="0" algn="l">
            <a:lnSpc>
              <a:spcPct val="100000"/>
            </a:lnSpc>
          </a:pPr>
          <a:r>
            <a:rPr lang="ru-RU" sz="18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использует сюжет произведения в своих играх, умеет преобразовать его согласно замыслу;</a:t>
          </a:r>
        </a:p>
        <a:p>
          <a:pPr marL="172800" indent="0" algn="l">
            <a:lnSpc>
              <a:spcPct val="100000"/>
            </a:lnSpc>
          </a:pPr>
          <a:r>
            <a:rPr lang="ru-RU" sz="18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усваивает буквы и после ознакомления с ними начинает читать сам.</a:t>
          </a:r>
          <a:endParaRPr lang="ru-RU" sz="1800" dirty="0" smtClean="0">
            <a:ln>
              <a:noFill/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06F7C-29A0-4518-AE4B-2B9F50BAC855}" type="parTrans" cxnId="{F14D72A4-3501-4D77-9462-4D8FD248F1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A30C0-04C0-4F1C-B84B-DAB1C1864510}" type="sibTrans" cxnId="{F14D72A4-3501-4D77-9462-4D8FD248F1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259F5-B558-4FA7-A35F-6F5FF4256B71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172800" indent="0" algn="l">
            <a:lnSpc>
              <a:spcPct val="100000"/>
            </a:lnSpc>
          </a:pPr>
          <a:endParaRPr lang="ru-RU" sz="1800" dirty="0" smtClean="0">
            <a:ln>
              <a:noFill/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85D30-71DB-4CFF-A408-B8D5C4D7D635}" type="parTrans" cxnId="{E6E81457-3881-42C5-836C-625F4C6ADD0C}">
      <dgm:prSet/>
      <dgm:spPr/>
    </dgm:pt>
    <dgm:pt modelId="{0AC54EAE-EEFF-425D-9780-74D2180EC63B}" type="sibTrans" cxnId="{E6E81457-3881-42C5-836C-625F4C6ADD0C}">
      <dgm:prSet/>
      <dgm:spPr/>
    </dgm:pt>
    <dgm:pt modelId="{85CC01D0-D76B-4206-916D-82E6DD704A69}" type="pres">
      <dgm:prSet presAssocID="{071C9316-C1FA-4000-A75F-9BCF7DAED79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DC4E8F-3A5F-48DA-A23E-ED9417041CCC}" type="pres">
      <dgm:prSet presAssocID="{0E61AF25-01E3-4EB8-8800-E07CD3754C1B}" presName="Accent1" presStyleCnt="0"/>
      <dgm:spPr/>
    </dgm:pt>
    <dgm:pt modelId="{0AC01429-B553-407C-B331-D7AC7F04D436}" type="pres">
      <dgm:prSet presAssocID="{0E61AF25-01E3-4EB8-8800-E07CD3754C1B}" presName="Accent" presStyleLbl="node1" presStyleIdx="0" presStyleCnt="2" custScaleX="72832" custScaleY="70435" custLinFactNeighborX="-3898" custLinFactNeighborY="-8792"/>
      <dgm:spPr/>
    </dgm:pt>
    <dgm:pt modelId="{F1AD838C-48EE-49F3-9A8C-CE42EAC48019}" type="pres">
      <dgm:prSet presAssocID="{0E61AF25-01E3-4EB8-8800-E07CD3754C1B}" presName="Child1" presStyleLbl="revTx" presStyleIdx="0" presStyleCnt="4" custScaleX="189035" custScaleY="145235" custLinFactNeighborX="14122" custLinFactNeighborY="-24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7035F-B667-4AF2-BC48-AB07194DC9ED}" type="pres">
      <dgm:prSet presAssocID="{0E61AF25-01E3-4EB8-8800-E07CD3754C1B}" presName="Parent1" presStyleLbl="revTx" presStyleIdx="1" presStyleCnt="4" custLinFactNeighborX="-9419" custLinFactNeighborY="-171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14F4A-8DC6-493A-A862-F42C66853B4F}" type="pres">
      <dgm:prSet presAssocID="{86E2B2A7-FEFE-4B5E-8690-B6437C704E5E}" presName="Accent2" presStyleCnt="0"/>
      <dgm:spPr/>
    </dgm:pt>
    <dgm:pt modelId="{05066015-2BAC-4F03-9B57-B640FC1C88A6}" type="pres">
      <dgm:prSet presAssocID="{86E2B2A7-FEFE-4B5E-8690-B6437C704E5E}" presName="Accent" presStyleLbl="node1" presStyleIdx="1" presStyleCnt="2" custScaleX="30133" custScaleY="15025" custLinFactNeighborX="-1990" custLinFactNeighborY="-11333"/>
      <dgm:spPr>
        <a:prstGeom prst="homePlate">
          <a:avLst/>
        </a:prstGeom>
        <a:solidFill>
          <a:schemeClr val="accent1"/>
        </a:solidFill>
      </dgm:spPr>
      <dgm:t>
        <a:bodyPr/>
        <a:lstStyle/>
        <a:p>
          <a:endParaRPr lang="ru-RU"/>
        </a:p>
      </dgm:t>
    </dgm:pt>
    <dgm:pt modelId="{870F5B27-B732-4F63-8C45-2B499E1AB230}" type="pres">
      <dgm:prSet presAssocID="{86E2B2A7-FEFE-4B5E-8690-B6437C704E5E}" presName="Child2" presStyleLbl="revTx" presStyleIdx="2" presStyleCnt="4" custScaleX="231619" custScaleY="216860" custLinFactNeighborX="42389" custLinFactNeighborY="17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CFE6D-A8B8-4D7D-B49D-37E041FD04F2}" type="pres">
      <dgm:prSet presAssocID="{86E2B2A7-FEFE-4B5E-8690-B6437C704E5E}" presName="Parent2" presStyleLbl="revTx" presStyleIdx="3" presStyleCnt="4" custLinFactNeighborX="-8608" custLinFactNeighborY="-848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4D72A4-3501-4D77-9462-4D8FD248F12D}" srcId="{86E2B2A7-FEFE-4B5E-8690-B6437C704E5E}" destId="{C805ADC0-A518-4DCE-A92D-EE4630132CC0}" srcOrd="0" destOrd="0" parTransId="{5B406F7C-29A0-4518-AE4B-2B9F50BAC855}" sibTransId="{20EA30C0-04C0-4F1C-B84B-DAB1C1864510}"/>
    <dgm:cxn modelId="{DD41F128-EBF2-40E3-8F8B-0584D288449C}" type="presOf" srcId="{C805ADC0-A518-4DCE-A92D-EE4630132CC0}" destId="{870F5B27-B732-4F63-8C45-2B499E1AB230}" srcOrd="0" destOrd="0" presId="urn:microsoft.com/office/officeart/2009/layout/CircleArrowProcess"/>
    <dgm:cxn modelId="{E6E81457-3881-42C5-836C-625F4C6ADD0C}" srcId="{86E2B2A7-FEFE-4B5E-8690-B6437C704E5E}" destId="{14F259F5-B558-4FA7-A35F-6F5FF4256B71}" srcOrd="1" destOrd="0" parTransId="{10485D30-71DB-4CFF-A408-B8D5C4D7D635}" sibTransId="{0AC54EAE-EEFF-425D-9780-74D2180EC63B}"/>
    <dgm:cxn modelId="{02E4F7C3-F07E-4FC4-8A0A-2015C53C6810}" type="presOf" srcId="{071C9316-C1FA-4000-A75F-9BCF7DAED795}" destId="{85CC01D0-D76B-4206-916D-82E6DD704A69}" srcOrd="0" destOrd="0" presId="urn:microsoft.com/office/officeart/2009/layout/CircleArrowProcess"/>
    <dgm:cxn modelId="{9B435E71-30CF-40D5-9E4D-28BEB33AAF95}" type="presOf" srcId="{14F259F5-B558-4FA7-A35F-6F5FF4256B71}" destId="{870F5B27-B732-4F63-8C45-2B499E1AB230}" srcOrd="0" destOrd="1" presId="urn:microsoft.com/office/officeart/2009/layout/CircleArrowProcess"/>
    <dgm:cxn modelId="{9667D013-397B-449A-9515-5C9E41B64C70}" type="presOf" srcId="{86E2B2A7-FEFE-4B5E-8690-B6437C704E5E}" destId="{6A4CFE6D-A8B8-4D7D-B49D-37E041FD04F2}" srcOrd="0" destOrd="0" presId="urn:microsoft.com/office/officeart/2009/layout/CircleArrowProcess"/>
    <dgm:cxn modelId="{1245A234-7A4B-48C7-8C2A-A5E950FDA921}" type="presOf" srcId="{E1B351F3-C14A-4BD3-B751-E22DB5A9E791}" destId="{F1AD838C-48EE-49F3-9A8C-CE42EAC48019}" srcOrd="0" destOrd="0" presId="urn:microsoft.com/office/officeart/2009/layout/CircleArrowProcess"/>
    <dgm:cxn modelId="{8B12A821-D4BC-41A7-972D-7FC17E835FEC}" srcId="{071C9316-C1FA-4000-A75F-9BCF7DAED795}" destId="{0E61AF25-01E3-4EB8-8800-E07CD3754C1B}" srcOrd="0" destOrd="0" parTransId="{8B22687D-D06A-4483-8802-95A8183879FC}" sibTransId="{20AA5448-9D33-4CDD-964A-0074CCF018BA}"/>
    <dgm:cxn modelId="{AAF7A305-265D-4054-B7A4-AD3587458A78}" type="presOf" srcId="{0E61AF25-01E3-4EB8-8800-E07CD3754C1B}" destId="{9DE7035F-B667-4AF2-BC48-AB07194DC9ED}" srcOrd="0" destOrd="0" presId="urn:microsoft.com/office/officeart/2009/layout/CircleArrowProcess"/>
    <dgm:cxn modelId="{82A37A21-F7D3-418A-8BF7-DB50555D503A}" srcId="{071C9316-C1FA-4000-A75F-9BCF7DAED795}" destId="{86E2B2A7-FEFE-4B5E-8690-B6437C704E5E}" srcOrd="1" destOrd="0" parTransId="{95AA3500-4CBA-4F4A-991E-1E3CBC119E20}" sibTransId="{A97B4220-3043-4168-9E13-02FB515CB4DB}"/>
    <dgm:cxn modelId="{F746A689-1F70-49E8-BE8A-30EAB990E68B}" srcId="{0E61AF25-01E3-4EB8-8800-E07CD3754C1B}" destId="{E1B351F3-C14A-4BD3-B751-E22DB5A9E791}" srcOrd="0" destOrd="0" parTransId="{34705BC8-07EC-4CE2-B5DE-98261B6C338D}" sibTransId="{AC815954-1BDB-4291-98E1-5129563A9BEF}"/>
    <dgm:cxn modelId="{31497D49-0AEB-4C2A-AA2E-49A26D2C7470}" type="presParOf" srcId="{85CC01D0-D76B-4206-916D-82E6DD704A69}" destId="{29DC4E8F-3A5F-48DA-A23E-ED9417041CCC}" srcOrd="0" destOrd="0" presId="urn:microsoft.com/office/officeart/2009/layout/CircleArrowProcess"/>
    <dgm:cxn modelId="{AE54197F-74D3-41E4-8B73-A916B6E23186}" type="presParOf" srcId="{29DC4E8F-3A5F-48DA-A23E-ED9417041CCC}" destId="{0AC01429-B553-407C-B331-D7AC7F04D436}" srcOrd="0" destOrd="0" presId="urn:microsoft.com/office/officeart/2009/layout/CircleArrowProcess"/>
    <dgm:cxn modelId="{F889A81E-1508-4B4E-87E0-8BAA4FD10F51}" type="presParOf" srcId="{85CC01D0-D76B-4206-916D-82E6DD704A69}" destId="{F1AD838C-48EE-49F3-9A8C-CE42EAC48019}" srcOrd="1" destOrd="0" presId="urn:microsoft.com/office/officeart/2009/layout/CircleArrowProcess"/>
    <dgm:cxn modelId="{BB7CC87B-4922-4B18-998C-889B755CAAAC}" type="presParOf" srcId="{85CC01D0-D76B-4206-916D-82E6DD704A69}" destId="{9DE7035F-B667-4AF2-BC48-AB07194DC9ED}" srcOrd="2" destOrd="0" presId="urn:microsoft.com/office/officeart/2009/layout/CircleArrowProcess"/>
    <dgm:cxn modelId="{2434AB36-9DF2-4344-8A14-DFDD2A0CACE6}" type="presParOf" srcId="{85CC01D0-D76B-4206-916D-82E6DD704A69}" destId="{BE614F4A-8DC6-493A-A862-F42C66853B4F}" srcOrd="3" destOrd="0" presId="urn:microsoft.com/office/officeart/2009/layout/CircleArrowProcess"/>
    <dgm:cxn modelId="{E4A60DDC-E796-4A77-AB19-81596DD2EA5A}" type="presParOf" srcId="{BE614F4A-8DC6-493A-A862-F42C66853B4F}" destId="{05066015-2BAC-4F03-9B57-B640FC1C88A6}" srcOrd="0" destOrd="0" presId="urn:microsoft.com/office/officeart/2009/layout/CircleArrowProcess"/>
    <dgm:cxn modelId="{7328E77B-0D37-49E7-841B-421244D9047A}" type="presParOf" srcId="{85CC01D0-D76B-4206-916D-82E6DD704A69}" destId="{870F5B27-B732-4F63-8C45-2B499E1AB230}" srcOrd="4" destOrd="0" presId="urn:microsoft.com/office/officeart/2009/layout/CircleArrowProcess"/>
    <dgm:cxn modelId="{1B636C07-DFF6-4995-A9D0-9039D88755D0}" type="presParOf" srcId="{85CC01D0-D76B-4206-916D-82E6DD704A69}" destId="{6A4CFE6D-A8B8-4D7D-B49D-37E041FD04F2}" srcOrd="5" destOrd="0" presId="urn:microsoft.com/office/officeart/2009/layout/CircleArrowProces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6184E-33B5-4BCB-AC6A-0815A0E8D358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E9A53-7036-40EC-9535-67F023D78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E9A53-7036-40EC-9535-67F023D78B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E9A53-7036-40EC-9535-67F023D78B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E9A53-7036-40EC-9535-67F023D78B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06A7-F614-44C6-B68D-561699EE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4322-A46E-498C-9B16-D8ED5D8D4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669C-296D-4DE9-8139-3F1BD82B3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CC7C-29A7-4730-B457-9BB96AA66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C5C87-3B82-4BB0-9733-510FB1EA9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34D27-FD04-4B3D-879D-BAF856815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74D9-CB85-4D36-89DD-CFF7DFE6C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CFC5-9623-40CE-BDF8-DD66432C1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085C-A5EA-4608-AD98-DCB22BB00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571B-F64B-4012-9FBC-E9888A49C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71D5-8B0A-4309-BCFB-78DE0BB1E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BB97B5-8ED1-4282-8E1C-0CE790620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214554"/>
            <a:ext cx="7561263" cy="1785950"/>
          </a:xfrm>
        </p:spPr>
        <p:txBody>
          <a:bodyPr/>
          <a:lstStyle/>
          <a:p>
            <a:r>
              <a:rPr lang="ru-RU" sz="2800" b="1" dirty="0" smtClean="0">
                <a:cs typeface="Times New Roman" pitchFamily="18" charset="0"/>
              </a:rPr>
              <a:t>«Формирование и развитие функциональной грамотности(читательской грамотности) </a:t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у обучающихся: вызовы и решения </a:t>
            </a:r>
            <a:r>
              <a:rPr lang="ru-RU" sz="2800" b="1" dirty="0" smtClean="0">
                <a:solidFill>
                  <a:srgbClr val="B00000"/>
                </a:solidFill>
              </a:rPr>
              <a:t/>
            </a:r>
            <a:br>
              <a:rPr lang="ru-RU" sz="2800" b="1" dirty="0" smtClean="0">
                <a:solidFill>
                  <a:srgbClr val="B00000"/>
                </a:solidFill>
              </a:rPr>
            </a:br>
            <a:r>
              <a:rPr lang="ru-RU" sz="3600" b="1" dirty="0" smtClean="0">
                <a:solidFill>
                  <a:srgbClr val="B00000"/>
                </a:solidFill>
                <a:latin typeface="Georgia" pitchFamily="18" charset="0"/>
              </a:rPr>
              <a:t> </a:t>
            </a:r>
            <a:endParaRPr lang="ru-RU" sz="3600" b="1" dirty="0" smtClean="0">
              <a:solidFill>
                <a:srgbClr val="CC3300"/>
              </a:solidFill>
              <a:latin typeface="Georgi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1813" y="5929313"/>
            <a:ext cx="3714750" cy="571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Старший воспитатель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 Морозова О.А.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57224" y="428625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Муниципальное </a:t>
            </a:r>
            <a:r>
              <a:rPr lang="ru-RU" dirty="0" smtClean="0">
                <a:latin typeface="Georgia" pitchFamily="18" charset="0"/>
              </a:rPr>
              <a:t>казенное дошкольное </a:t>
            </a:r>
            <a:r>
              <a:rPr lang="ru-RU" dirty="0">
                <a:latin typeface="Georgia" pitchFamily="18" charset="0"/>
              </a:rPr>
              <a:t>образовательное </a:t>
            </a:r>
            <a:r>
              <a:rPr lang="ru-RU" dirty="0" smtClean="0">
                <a:latin typeface="Georgia" pitchFamily="18" charset="0"/>
              </a:rPr>
              <a:t>учреждение Новосибирского района Новосибирской </a:t>
            </a:r>
            <a:r>
              <a:rPr lang="ru-RU" dirty="0" smtClean="0">
                <a:latin typeface="Georgia" pitchFamily="18" charset="0"/>
              </a:rPr>
              <a:t>области  </a:t>
            </a:r>
            <a:r>
              <a:rPr lang="ru-RU" dirty="0" smtClean="0">
                <a:latin typeface="Georgia" pitchFamily="18" charset="0"/>
              </a:rPr>
              <a:t>–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 детский сад комбинированного вида «Белочка»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71472" y="428604"/>
            <a:ext cx="8072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endParaRPr lang="ru-RU" sz="24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714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42984"/>
            <a:ext cx="800105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</a:rPr>
              <a:t>. Разработать в группах конспект образовательного мероприятия  по формированию предпосылок функциональной читательской грамотности у детей раннего и дошкольного возраста на основе текстов: </a:t>
            </a:r>
          </a:p>
          <a:p>
            <a:pPr indent="442913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художественного (проза, стихотворение), </a:t>
            </a:r>
          </a:p>
          <a:p>
            <a:pPr indent="442913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познавательного, </a:t>
            </a:r>
          </a:p>
          <a:p>
            <a:pPr indent="442913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энциклопедического.</a:t>
            </a:r>
          </a:p>
          <a:p>
            <a:pPr indent="442913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2. Проанализировать результат работы группы.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8143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00000"/>
                </a:solidFill>
                <a:latin typeface="+mj-lt"/>
              </a:rPr>
              <a:t>РЕШЕНИЕ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Создать условия,  способствующие активному включению ребенка в читательскую деятельность, формированию интереса к книге, развитию основ разносторонней читательской деятельности.  </a:t>
            </a:r>
          </a:p>
          <a:p>
            <a:pPr marL="457200" indent="-457200"/>
            <a:r>
              <a:rPr lang="ru-RU" sz="2400" smtClean="0"/>
              <a:t>2. </a:t>
            </a:r>
            <a:r>
              <a:rPr lang="ru-RU" sz="2400" dirty="0" smtClean="0"/>
              <a:t>Активизировать работу с родителями по формированию и развитию функциональной грамотности  ( читательской грамотности) детей дошкольного возраста.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b="1" dirty="0">
              <a:solidFill>
                <a:srgbClr val="B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7929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00000"/>
                </a:solidFill>
                <a:latin typeface="+mj-lt"/>
              </a:rPr>
              <a:t>Спасибо за продуктивную совместную работу</a:t>
            </a:r>
          </a:p>
          <a:p>
            <a:pPr algn="ctr"/>
            <a:r>
              <a:rPr lang="ru-RU" sz="2400" b="1" dirty="0" smtClean="0">
                <a:solidFill>
                  <a:srgbClr val="B00000"/>
                </a:solidFill>
                <a:latin typeface="+mj-lt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B00000"/>
                </a:solidFill>
                <a:latin typeface="+mj-lt"/>
              </a:rPr>
              <a:t>Мы всегда вам рады!</a:t>
            </a:r>
            <a:endParaRPr lang="ru-RU" sz="2400" b="1" dirty="0">
              <a:solidFill>
                <a:srgbClr val="B00000"/>
              </a:solidFill>
              <a:latin typeface="+mj-lt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786478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500034" y="214290"/>
            <a:ext cx="7858125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ru-RU" sz="2400" i="1" dirty="0" smtClean="0">
                <a:solidFill>
                  <a:srgbClr val="800000"/>
                </a:solidFill>
                <a:latin typeface="Verdana" pitchFamily="34" charset="0"/>
              </a:rPr>
              <a:t>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План проведения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000" b="1" dirty="0" smtClean="0"/>
              <a:t>Актуализация темы. </a:t>
            </a:r>
            <a:r>
              <a:rPr lang="ru-RU" sz="2000" dirty="0" smtClean="0"/>
              <a:t>«Проектирование образовательного процесса в соответствии с требованиями ФГОС ОО, ФООП, ФАОП: формирование и развитие читательской грамотности участников образовательного процесса».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         </a:t>
            </a:r>
            <a:r>
              <a:rPr lang="ru-RU" sz="2000" dirty="0" smtClean="0"/>
              <a:t>Морозова </a:t>
            </a:r>
            <a:r>
              <a:rPr lang="ru-RU" sz="2000" dirty="0" smtClean="0"/>
              <a:t>О.А., старший воспитатель  </a:t>
            </a:r>
          </a:p>
          <a:p>
            <a:pPr algn="just">
              <a:buNone/>
            </a:pPr>
            <a:r>
              <a:rPr lang="ru-RU" sz="2000" b="1" dirty="0" smtClean="0"/>
              <a:t> </a:t>
            </a:r>
            <a:endParaRPr lang="ru-RU" sz="2000" dirty="0" smtClean="0"/>
          </a:p>
          <a:p>
            <a:pPr algn="just">
              <a:buNone/>
            </a:pPr>
            <a:r>
              <a:rPr lang="ru-RU" sz="2000" b="1" dirty="0" smtClean="0"/>
              <a:t>  </a:t>
            </a:r>
            <a:r>
              <a:rPr lang="ru-RU" sz="2000" b="1" dirty="0" smtClean="0"/>
              <a:t>Практическая часть</a:t>
            </a:r>
            <a:r>
              <a:rPr lang="ru-RU" sz="2000" dirty="0" smtClean="0"/>
              <a:t>:</a:t>
            </a:r>
          </a:p>
          <a:p>
            <a:pPr algn="just"/>
            <a:r>
              <a:rPr lang="ru-RU" sz="2000" dirty="0" smtClean="0"/>
              <a:t>«Проектирование образовательного мероприятия по формированию предпосылок функциональной читательской грамотности у детей дошкольного возраста</a:t>
            </a:r>
            <a:r>
              <a:rPr lang="ru-RU" sz="2000" dirty="0" smtClean="0"/>
              <a:t>».</a:t>
            </a:r>
          </a:p>
          <a:p>
            <a:pPr algn="just"/>
            <a:endParaRPr lang="ru-RU" sz="2000" dirty="0" smtClean="0"/>
          </a:p>
          <a:p>
            <a:pPr algn="just">
              <a:buNone/>
            </a:pPr>
            <a:r>
              <a:rPr lang="ru-RU" sz="2000" b="1" dirty="0" smtClean="0"/>
              <a:t>  </a:t>
            </a:r>
            <a:r>
              <a:rPr lang="ru-RU" sz="2000" b="1" dirty="0" smtClean="0"/>
              <a:t>Решение.</a:t>
            </a:r>
          </a:p>
          <a:p>
            <a:pPr algn="ctr" eaLnBrk="0" hangingPunct="0"/>
            <a:endParaRPr lang="ru-RU" sz="2400" b="1" i="1" dirty="0" smtClean="0">
              <a:solidFill>
                <a:srgbClr val="800000"/>
              </a:solidFill>
              <a:latin typeface="Verdana" pitchFamily="34" charset="0"/>
            </a:endParaRPr>
          </a:p>
          <a:p>
            <a:pPr eaLnBrk="0" hangingPunct="0"/>
            <a:r>
              <a:rPr lang="ru-RU" sz="2000" dirty="0" smtClean="0">
                <a:latin typeface="+mn-lt"/>
              </a:rPr>
              <a:t> </a:t>
            </a:r>
          </a:p>
          <a:p>
            <a:pPr algn="ctr" eaLnBrk="0" hangingPunct="0"/>
            <a:endParaRPr lang="ru-RU" sz="2400" b="1" i="1" dirty="0" smtClean="0">
              <a:solidFill>
                <a:srgbClr val="800000"/>
              </a:solidFill>
              <a:latin typeface="Verdana" pitchFamily="34" charset="0"/>
            </a:endParaRPr>
          </a:p>
          <a:p>
            <a:pPr algn="r" eaLnBrk="0" hangingPunct="0"/>
            <a:r>
              <a:rPr lang="ru-RU" sz="2400" i="1" dirty="0" smtClean="0">
                <a:solidFill>
                  <a:srgbClr val="800000"/>
                </a:solidFill>
                <a:latin typeface="Verdana" pitchFamily="34" charset="0"/>
              </a:rPr>
              <a:t> </a:t>
            </a:r>
            <a:endParaRPr lang="ru-RU" sz="2400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42845" y="428604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B00000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B00000"/>
                </a:solidFill>
                <a:latin typeface="Georgia" pitchFamily="18" charset="0"/>
              </a:rPr>
              <a:t> 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428604"/>
            <a:ext cx="3070825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XXIV</a:t>
            </a:r>
            <a:r>
              <a:rPr lang="ru-RU" b="1" dirty="0" smtClean="0">
                <a:solidFill>
                  <a:srgbClr val="7030A0"/>
                </a:solidFill>
              </a:rPr>
              <a:t> съезд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работников образования Новосибирской области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0430" y="571480"/>
            <a:ext cx="5214974" cy="30003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82" y="1571612"/>
            <a:ext cx="3143272" cy="200026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82" y="4071942"/>
            <a:ext cx="4357718" cy="264320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562" y="4071942"/>
            <a:ext cx="428685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42845" y="428604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B00000"/>
                </a:solidFill>
                <a:latin typeface="Georgia" pitchFamily="18" charset="0"/>
              </a:rPr>
              <a:t> 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0042"/>
            <a:ext cx="778674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42918"/>
            <a:ext cx="8001056" cy="4255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«Есть талант писателя, а есть талант читателя.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Как любой талант (а он есть в каждом), его надо открыть, вырастить, воспитать. Истоки читательского таланта, как и многие другие способности, лежат в раннем детстве»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1050" b="1" dirty="0" smtClean="0">
                <a:solidFill>
                  <a:srgbClr val="002060"/>
                </a:solidFill>
              </a:rPr>
              <a:t/>
            </a:r>
            <a:br>
              <a:rPr lang="ru-RU" sz="105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						             </a:t>
            </a:r>
            <a:r>
              <a:rPr lang="ru-RU" i="1" dirty="0" smtClean="0">
                <a:solidFill>
                  <a:srgbClr val="002060"/>
                </a:solidFill>
              </a:rPr>
              <a:t>C. Я. Маршак 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sz="1600" i="1" dirty="0" smtClean="0">
              <a:solidFill>
                <a:srgbClr val="002060"/>
              </a:solidFill>
            </a:endParaRPr>
          </a:p>
          <a:p>
            <a:endParaRPr lang="ru-RU" sz="1600" i="1" dirty="0" smtClean="0">
              <a:solidFill>
                <a:srgbClr val="002060"/>
              </a:solidFill>
            </a:endParaRPr>
          </a:p>
          <a:p>
            <a:endParaRPr lang="ru-RU" sz="1600" i="1" dirty="0" smtClean="0">
              <a:solidFill>
                <a:srgbClr val="002060"/>
              </a:solidFill>
            </a:endParaRPr>
          </a:p>
          <a:p>
            <a:endParaRPr lang="ru-RU" sz="16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714620"/>
            <a:ext cx="807249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Читательская грамотность – это способность человека понимать и использовать письменные тексты, размышлять о них, и заниматься чтением для того, чтобы достигать своих целей, расширять свои знания и возможности, участвовать в социальной жизни»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ru-RU" i="1" dirty="0" smtClean="0">
                <a:solidFill>
                  <a:srgbClr val="002060"/>
                </a:solidFill>
              </a:rPr>
              <a:t>PISA (</a:t>
            </a:r>
            <a:r>
              <a:rPr lang="ru-RU" i="1" dirty="0" err="1" smtClean="0">
                <a:solidFill>
                  <a:srgbClr val="002060"/>
                </a:solidFill>
              </a:rPr>
              <a:t>Programme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for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International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Student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Assessment</a:t>
            </a:r>
            <a:r>
              <a:rPr lang="ru-RU" i="1" dirty="0" smtClean="0">
                <a:solidFill>
                  <a:srgbClr val="002060"/>
                </a:solidFill>
              </a:rPr>
              <a:t>)</a:t>
            </a:r>
            <a:r>
              <a:rPr lang="ru-RU" sz="1600" i="1" dirty="0" smtClean="0">
                <a:solidFill>
                  <a:srgbClr val="002060"/>
                </a:solidFill>
              </a:rPr>
              <a:t/>
            </a:r>
            <a:br>
              <a:rPr lang="ru-RU" sz="1600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6150" y="1916113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827088" y="549275"/>
            <a:ext cx="7273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B00000"/>
                </a:solidFill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B00000"/>
                </a:solidFill>
              </a:rPr>
              <a:t> </a:t>
            </a:r>
          </a:p>
          <a:p>
            <a:pPr algn="ctr"/>
            <a:endParaRPr lang="ru-RU" sz="2400" b="1" i="1" dirty="0">
              <a:solidFill>
                <a:srgbClr val="B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642918"/>
            <a:ext cx="52149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00000"/>
                </a:solidFill>
                <a:latin typeface="Georgia" pitchFamily="18" charset="0"/>
              </a:rPr>
              <a:t> 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B00000"/>
                </a:solidFill>
                <a:latin typeface="Georgia" pitchFamily="18" charset="0"/>
              </a:rPr>
              <a:t> </a:t>
            </a:r>
            <a:endParaRPr lang="ru-RU" sz="2000" dirty="0" smtClean="0">
              <a:latin typeface="Georgia" pitchFamily="18" charset="0"/>
            </a:endParaRPr>
          </a:p>
          <a:p>
            <a:endParaRPr lang="ru-RU" sz="2000" dirty="0">
              <a:solidFill>
                <a:srgbClr val="B00000"/>
              </a:solidFill>
              <a:latin typeface="Georgia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7014861"/>
              </p:ext>
            </p:extLst>
          </p:nvPr>
        </p:nvGraphicFramePr>
        <p:xfrm>
          <a:off x="142843" y="142851"/>
          <a:ext cx="8858315" cy="475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63"/>
                <a:gridCol w="1771663"/>
                <a:gridCol w="1771663"/>
                <a:gridCol w="1771663"/>
                <a:gridCol w="1771663"/>
              </a:tblGrid>
              <a:tr h="347952"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ПРЕДПОСЫЛОК </a:t>
                      </a:r>
                      <a:r>
                        <a:rPr lang="ru-RU" sz="1400" dirty="0" smtClean="0">
                          <a:effectLst/>
                        </a:rPr>
                        <a:t>ЧИТАТЕЛЬСКОЙ </a:t>
                      </a:r>
                      <a:r>
                        <a:rPr lang="ru-RU" sz="1400" dirty="0">
                          <a:effectLst/>
                        </a:rPr>
                        <a:t>ГРАМОТНОСТИ В СООТВЕТСВИИ С ФОП ДО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6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20.3.1. Задачи в группе раннего возраста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(</a:t>
                      </a:r>
                      <a:r>
                        <a:rPr lang="ru-RU" sz="1000" b="1" dirty="0">
                          <a:effectLst/>
                        </a:rPr>
                        <a:t>от 2 до 3 лет)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20.4.1. Задачи в группе младшего возраста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(</a:t>
                      </a:r>
                      <a:r>
                        <a:rPr lang="ru-RU" sz="1000" b="1" dirty="0">
                          <a:effectLst/>
                        </a:rPr>
                        <a:t>3-4 года)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20.5.1. Задачи в группе среднего возраста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(</a:t>
                      </a:r>
                      <a:r>
                        <a:rPr lang="ru-RU" sz="1000" b="1" dirty="0">
                          <a:effectLst/>
                        </a:rPr>
                        <a:t>4-5 лет)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20.6.1. Задачи в группе старшего возраста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(</a:t>
                      </a:r>
                      <a:r>
                        <a:rPr lang="ru-RU" sz="1000" b="1" dirty="0">
                          <a:effectLst/>
                        </a:rPr>
                        <a:t>5-6 лет)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20.7.1. Задачи в подготовительной к школе группе (6-7 лет)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</a:tr>
              <a:tr h="3953426">
                <a:tc>
                  <a:txBody>
                    <a:bodyPr/>
                    <a:lstStyle/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у детей умение воспринимать небольшие по объему потешки, сказки и рассказы с наглядным сопровождением (и без него);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побуждать договаривать и произносить четверостишия уже известных ребёнку стихов и песенок, воспроизводить игровые действия, движения персонажей;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поощрять отклик на ритм и мелодичность стихотворений, </a:t>
                      </a:r>
                      <a:r>
                        <a:rPr lang="ru-RU" sz="800" dirty="0" err="1">
                          <a:effectLst/>
                        </a:rPr>
                        <a:t>потешек</a:t>
                      </a:r>
                      <a:r>
                        <a:rPr lang="ru-RU" sz="800" dirty="0">
                          <a:effectLst/>
                        </a:rPr>
                        <a:t>; формировать умение в процессе чтения произведения повторять звуковые жесты;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умение произносить звукоподражания, связанные с содержанием литературного материала (мяу-мяу, тик-так, баю-бай, ква-ква и тому подобное), отвечать на вопросы по содержанию прочитанных произведений;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побуждать рассматривать книги и иллюстрации вместе с педагогом и самостоятельно;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восприятие вопросительных и восклицательных интонаций художественного произведения.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обогащать опыт восприятия жанров фольклора (потешки, песенки, прибаутки, сказки о животных) и художественной литературы (небольшие авторские сказки, рассказы, стихотворения);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навык совместного слушания выразительного чтения и рассказывания (с наглядным сопровождением и без него);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способствовать восприятию и пониманию содержания и композиции </a:t>
                      </a:r>
                      <a:r>
                        <a:rPr lang="ru-RU" sz="800" dirty="0" smtClean="0">
                          <a:effectLst/>
                        </a:rPr>
                        <a:t>текста;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умение внятно, не спеша произносить небольшие потешки и стихотворения, воспроизводить короткие ролевые диалоги из сказок и прибауток в играх-драматизациях, повторять за педагогом знакомые строчки и рифмы из стихов, песенок, пальчиковых игр;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поддерживать общение детей друг с другом и с педагогом в процессе совместного рассматривания книжек-картинок, </a:t>
                      </a:r>
                      <a:r>
                        <a:rPr lang="ru-RU" sz="800" dirty="0" smtClean="0">
                          <a:effectLst/>
                        </a:rPr>
                        <a:t>иллюстраций</a:t>
                      </a:r>
                      <a:r>
                        <a:rPr lang="ru-RU" sz="800" dirty="0">
                          <a:effectLst/>
                        </a:rPr>
                        <a:t>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поддерживать </a:t>
                      </a:r>
                      <a:r>
                        <a:rPr lang="ru-RU" sz="800" dirty="0" smtClean="0">
                          <a:effectLst/>
                        </a:rPr>
                        <a:t>положительные </a:t>
                      </a:r>
                      <a:r>
                        <a:rPr lang="ru-RU" sz="800" dirty="0">
                          <a:effectLst/>
                        </a:rPr>
                        <a:t>эмоциональные проявления </a:t>
                      </a:r>
                      <a:r>
                        <a:rPr lang="ru-RU" sz="800" dirty="0" smtClean="0">
                          <a:effectLst/>
                        </a:rPr>
                        <a:t>детей </a:t>
                      </a:r>
                      <a:r>
                        <a:rPr lang="ru-RU" sz="800" dirty="0">
                          <a:effectLst/>
                        </a:rPr>
                        <a:t>в процессе совместного слушания художественных произведений</a:t>
                      </a:r>
                      <a:r>
                        <a:rPr lang="ru-RU" sz="800" dirty="0" smtClean="0">
                          <a:effectLst/>
                        </a:rPr>
                        <a:t>.</a:t>
                      </a:r>
                      <a:endParaRPr lang="ru-RU" sz="800" dirty="0">
                        <a:effectLst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обогащать опыт восприятия жанров фольклора (загадки, считалки, </a:t>
                      </a:r>
                      <a:r>
                        <a:rPr lang="ru-RU" sz="800" dirty="0" err="1">
                          <a:effectLst/>
                        </a:rPr>
                        <a:t>заклички</a:t>
                      </a:r>
                      <a:r>
                        <a:rPr lang="ru-RU" sz="800" dirty="0">
                          <a:effectLst/>
                        </a:rPr>
                        <a:t>, сказки о животных, волшебные сказки) и художественной литературы (авторские сказки, рассказы, стихотворения); знать основные особенности жанров литературных произведений;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способность воспринимать содержание и форму художественных произведений (устанавливать причинно-следственные связи в повествовании, понимать главные характеристики героев; привлекать внимание детей к ритму поэтической речи, образным характеристикам предметов и явлений);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художественно-речевые и исполнительские умения (выразительное чтение наизусть </a:t>
                      </a:r>
                      <a:r>
                        <a:rPr lang="ru-RU" sz="800" dirty="0" err="1">
                          <a:effectLst/>
                        </a:rPr>
                        <a:t>потешек</a:t>
                      </a:r>
                      <a:r>
                        <a:rPr lang="ru-RU" sz="800" dirty="0">
                          <a:effectLst/>
                        </a:rPr>
                        <a:t>, прибауток, стихотворений; выразительное исполнение ролей в инсценировках; пересказ небольших рассказов и сказок);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воспитывать ценностное отношение к книге, уважение к творчеству писателей и иллюстраторов.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обогащать опыт восприятия жанров фольклора (потешки, песенки, прибаутки, сказки о животных, волшебные сказки) и художественной </a:t>
                      </a:r>
                      <a:r>
                        <a:rPr lang="ru-RU" sz="800" dirty="0" smtClean="0">
                          <a:effectLst/>
                        </a:rPr>
                        <a:t>литературы;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интерес к произведениям познавательного характера; формировать </a:t>
                      </a:r>
                      <a:r>
                        <a:rPr lang="ru-RU" sz="800" dirty="0" smtClean="0">
                          <a:effectLst/>
                        </a:rPr>
                        <a:t>положи-тельное </a:t>
                      </a:r>
                      <a:r>
                        <a:rPr lang="ru-RU" sz="800" dirty="0">
                          <a:effectLst/>
                        </a:rPr>
                        <a:t>эмоциональное отношение к «чтению с продолжением» (сказка-повесть, цикл рассказов со сквозным персонажем);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избирательное отношение к известным произведениям фольклора и художественной литературы, поддерживать инициативу детей в выборе </a:t>
                      </a:r>
                      <a:r>
                        <a:rPr lang="ru-RU" sz="800" dirty="0" smtClean="0">
                          <a:effectLst/>
                        </a:rPr>
                        <a:t>произведений </a:t>
                      </a:r>
                      <a:r>
                        <a:rPr lang="ru-RU" sz="800" dirty="0">
                          <a:effectLst/>
                        </a:rPr>
                        <a:t>для совместного </a:t>
                      </a:r>
                      <a:r>
                        <a:rPr lang="ru-RU" sz="800" dirty="0" smtClean="0">
                          <a:effectLst/>
                        </a:rPr>
                        <a:t>слушания;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представления о некоторых жанровых, композиционных, языковых особенностях произведений: поговорка, загадка, считалка, скороговорка, народная сказка, рассказ, </a:t>
                      </a:r>
                      <a:r>
                        <a:rPr lang="ru-RU" sz="800" dirty="0" smtClean="0">
                          <a:effectLst/>
                        </a:rPr>
                        <a:t>стихотворение</a:t>
                      </a:r>
                      <a:r>
                        <a:rPr lang="ru-RU" sz="800" dirty="0">
                          <a:effectLst/>
                        </a:rPr>
                        <a:t>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углублять восприятие содержания и формы </a:t>
                      </a:r>
                      <a:r>
                        <a:rPr lang="ru-RU" sz="800" dirty="0" smtClean="0">
                          <a:effectLst/>
                        </a:rPr>
                        <a:t>произведений;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совершенствовать </a:t>
                      </a:r>
                      <a:r>
                        <a:rPr lang="ru-RU" sz="800" dirty="0" smtClean="0">
                          <a:effectLst/>
                        </a:rPr>
                        <a:t>художественно-речевые </a:t>
                      </a:r>
                      <a:r>
                        <a:rPr lang="ru-RU" sz="800" dirty="0">
                          <a:effectLst/>
                        </a:rPr>
                        <a:t>и </a:t>
                      </a:r>
                      <a:r>
                        <a:rPr lang="ru-RU" sz="800" dirty="0" smtClean="0">
                          <a:effectLst/>
                        </a:rPr>
                        <a:t>исполнительские </a:t>
                      </a:r>
                      <a:r>
                        <a:rPr lang="ru-RU" sz="800" dirty="0">
                          <a:effectLst/>
                        </a:rPr>
                        <a:t>умения </a:t>
                      </a:r>
                      <a:r>
                        <a:rPr lang="ru-RU" sz="800" dirty="0" smtClean="0">
                          <a:effectLst/>
                        </a:rPr>
                        <a:t>развивать </a:t>
                      </a:r>
                      <a:r>
                        <a:rPr lang="ru-RU" sz="800" dirty="0">
                          <a:effectLst/>
                        </a:rPr>
                        <a:t>образность речи и словесное творчество  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отношение детей к книге как эстетическому объекту, поддерживать положительные эмоциональные проявления детей (радость, удовольствие при слушании произведений);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интерес к изданиям познавательного и энциклопедического характера; знакомить с разнообразными по жанру и тематике художественными произведениями;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положительное эмоциональное отношение к «чтению с продолжением</a:t>
                      </a:r>
                      <a:r>
                        <a:rPr lang="ru-RU" sz="800" dirty="0" smtClean="0">
                          <a:effectLst/>
                        </a:rPr>
                        <a:t>»;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представления о жанровых, </a:t>
                      </a:r>
                      <a:r>
                        <a:rPr lang="ru-RU" sz="800" dirty="0" smtClean="0">
                          <a:effectLst/>
                        </a:rPr>
                        <a:t>композиционных </a:t>
                      </a:r>
                      <a:r>
                        <a:rPr lang="ru-RU" sz="800" dirty="0">
                          <a:effectLst/>
                        </a:rPr>
                        <a:t>и языковых особенностях жанров литературы: литературная сказка, рассказ, </a:t>
                      </a:r>
                      <a:r>
                        <a:rPr lang="ru-RU" sz="800" dirty="0" smtClean="0">
                          <a:effectLst/>
                        </a:rPr>
                        <a:t>стихотворение</a:t>
                      </a:r>
                      <a:r>
                        <a:rPr lang="ru-RU" sz="800" dirty="0">
                          <a:effectLst/>
                        </a:rPr>
                        <a:t>, басня, пословица, небылица, былина;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углублять восприятие </a:t>
                      </a:r>
                      <a:r>
                        <a:rPr lang="ru-RU" sz="800" dirty="0" smtClean="0">
                          <a:effectLst/>
                        </a:rPr>
                        <a:t>содержания </a:t>
                      </a:r>
                      <a:r>
                        <a:rPr lang="ru-RU" sz="800" dirty="0">
                          <a:effectLst/>
                        </a:rPr>
                        <a:t>и формы произведений </a:t>
                      </a:r>
                      <a:r>
                        <a:rPr lang="ru-RU" sz="800" dirty="0" smtClean="0">
                          <a:effectLst/>
                        </a:rPr>
                        <a:t>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поддерживать </a:t>
                      </a:r>
                      <a:r>
                        <a:rPr lang="ru-RU" sz="800" dirty="0" smtClean="0">
                          <a:effectLst/>
                        </a:rPr>
                        <a:t>избирательные </a:t>
                      </a:r>
                      <a:r>
                        <a:rPr lang="ru-RU" sz="800" dirty="0">
                          <a:effectLst/>
                        </a:rPr>
                        <a:t>интересы детей к произведениям </a:t>
                      </a:r>
                      <a:r>
                        <a:rPr lang="ru-RU" sz="800" dirty="0" smtClean="0">
                          <a:effectLst/>
                        </a:rPr>
                        <a:t>определенного </a:t>
                      </a:r>
                      <a:r>
                        <a:rPr lang="ru-RU" sz="800" dirty="0">
                          <a:effectLst/>
                        </a:rPr>
                        <a:t>жанра и тематики;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образность речи и словесное творчество  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2844" y="4929198"/>
            <a:ext cx="885831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Планируемые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результаты ФОП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ДО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ребёнок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</a:t>
            </a:r>
            <a:r>
              <a:rPr lang="ru-RU" b="1" dirty="0" smtClean="0">
                <a:solidFill>
                  <a:srgbClr val="002060"/>
                </a:solidFill>
              </a:rPr>
              <a:t>героев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323850" y="360362"/>
            <a:ext cx="820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Calibri"/>
                <a:ea typeface="Calibri" pitchFamily="34" charset="0"/>
              </a:rPr>
              <a:t> </a:t>
            </a:r>
            <a:r>
              <a:rPr lang="ru-RU" sz="2000" dirty="0" smtClean="0">
                <a:ea typeface="Calibri" pitchFamily="34" charset="0"/>
              </a:rPr>
              <a:t>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00042"/>
            <a:ext cx="84296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000" b="1" i="1" dirty="0" smtClean="0">
                <a:latin typeface="Georgia" pitchFamily="18" charset="0"/>
              </a:rPr>
              <a:t> </a:t>
            </a:r>
            <a:endParaRPr lang="ru-RU" sz="2000" dirty="0" smtClean="0">
              <a:latin typeface="Georgia" pitchFamily="18" charset="0"/>
            </a:endParaRPr>
          </a:p>
          <a:p>
            <a:endParaRPr lang="ru-RU" sz="2000" b="1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Georgia" pitchFamily="18" charset="0"/>
            </a:endParaRPr>
          </a:p>
          <a:p>
            <a:r>
              <a:rPr lang="ru-RU" sz="2800" b="1" i="1" dirty="0" smtClean="0">
                <a:latin typeface="Georgia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10380"/>
            <a:ext cx="8358246" cy="535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Качества будущего читателя: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– интерес к чтению и мотивация к обучению чтению;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– наличие умений: </a:t>
            </a:r>
          </a:p>
          <a:p>
            <a:pPr marL="714375" lvl="0" indent="-342900">
              <a:lnSpc>
                <a:spcPct val="107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воспринимать и понимать смысл текстов различных жанров на слух;</a:t>
            </a:r>
          </a:p>
          <a:p>
            <a:pPr marL="714375" lvl="0" indent="-342900">
              <a:lnSpc>
                <a:spcPct val="107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оценивать содержание и форму текста;</a:t>
            </a:r>
          </a:p>
          <a:p>
            <a:pPr marL="714375" lvl="0" indent="-342900">
              <a:lnSpc>
                <a:spcPct val="107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находить, извлекать и интерпретировать информацию из текстов;</a:t>
            </a:r>
          </a:p>
          <a:p>
            <a:pPr marL="714375" lvl="0" indent="-342900">
              <a:lnSpc>
                <a:spcPct val="107000"/>
              </a:lnSpc>
              <a:spcAft>
                <a:spcPts val="800"/>
              </a:spcAft>
              <a:buFont typeface="Times New Roman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применять извлеченную информацию в самостоятельной игровой, творческой, бытовой деятельности;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– избирательное отношение к произведениям определенного жанра и  тематики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395288" y="392113"/>
            <a:ext cx="8353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B00000"/>
                </a:solidFill>
                <a:latin typeface="Georgia" pitchFamily="18" charset="0"/>
              </a:rPr>
              <a:t> </a:t>
            </a:r>
            <a:endParaRPr lang="ru-RU" sz="2000" b="1" dirty="0" smtClean="0">
              <a:solidFill>
                <a:srgbClr val="B00000"/>
              </a:solidFill>
            </a:endParaRPr>
          </a:p>
          <a:p>
            <a:endParaRPr lang="ru-RU" sz="2000" b="1" dirty="0" smtClean="0">
              <a:solidFill>
                <a:srgbClr val="B00000"/>
              </a:solidFill>
            </a:endParaRPr>
          </a:p>
          <a:p>
            <a:endParaRPr lang="ru-RU" sz="2000" b="1" dirty="0">
              <a:solidFill>
                <a:srgbClr val="B0000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26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85723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181818"/>
                </a:solidFill>
                <a:latin typeface="Georgia" pitchFamily="18" charset="0"/>
                <a:ea typeface="Times New Roman" pitchFamily="18" charset="0"/>
              </a:rPr>
              <a:t> </a:t>
            </a:r>
            <a:endParaRPr lang="ru-RU" sz="2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428605"/>
            <a:ext cx="8564139" cy="113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Этапы формирования читателя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570512510"/>
              </p:ext>
            </p:extLst>
          </p:nvPr>
        </p:nvGraphicFramePr>
        <p:xfrm>
          <a:off x="0" y="809328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76250"/>
            <a:ext cx="80645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B00000"/>
                </a:solidFill>
                <a:latin typeface="Georgia" pitchFamily="18" charset="0"/>
              </a:rPr>
              <a:t> </a:t>
            </a:r>
            <a:endParaRPr lang="ru-RU" sz="2400" b="1" i="1" dirty="0">
              <a:solidFill>
                <a:srgbClr val="B00000"/>
              </a:solidFill>
              <a:latin typeface="Georgia" pitchFamily="18" charset="0"/>
            </a:endParaRPr>
          </a:p>
          <a:p>
            <a:pPr eaLnBrk="0" hangingPunct="0">
              <a:defRPr/>
            </a:pPr>
            <a:endParaRPr lang="ru-RU" sz="2800" dirty="0">
              <a:solidFill>
                <a:srgbClr val="B00000"/>
              </a:solidFill>
              <a:latin typeface="Calibri" pitchFamily="34" charset="0"/>
            </a:endParaRPr>
          </a:p>
          <a:p>
            <a:pPr marL="342900" indent="-342900" algn="ctr" eaLnBrk="0" hangingPunct="0">
              <a:defRPr/>
            </a:pPr>
            <a:endParaRPr lang="ru-RU" sz="2400" dirty="0">
              <a:latin typeface="Georgia" pitchFamily="1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endParaRPr lang="ru-RU" sz="2400" dirty="0"/>
          </a:p>
          <a:p>
            <a:pPr>
              <a:defRPr/>
            </a:pP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285728"/>
            <a:ext cx="8786874" cy="6383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Методы и приёмы формирования предпосылок читательской грамотности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: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чтение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педагогом по книге или наизусть;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прослушивание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аудиозаписей и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просмотр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видеоматериалов;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беседа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по прочитанному;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чтение с продолжением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;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разучивание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стихотворений;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чтение и рассказывание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с использованием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наглядного материала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;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театрализованные игры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;</a:t>
            </a:r>
          </a:p>
          <a:p>
            <a:pPr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изготовление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книжек-самоделок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с рисунками о произведениях;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использование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технологий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Calibri"/>
              </a:rPr>
              <a:t>синквейн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, графические головоломки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Calibri"/>
              </a:rPr>
              <a:t>Друдлы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, «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Calibri"/>
              </a:rPr>
              <a:t>Скрайбинг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», «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Calibri"/>
              </a:rPr>
              <a:t>Сторителлинг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»,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Calibri"/>
              </a:rPr>
              <a:t>мнемотаблицы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, карты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Calibri"/>
              </a:rPr>
              <a:t>Проппа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, методика «Расскажи стихи руками», «Тонкие и толстые вопросы», создание вместе с детьми «толкового словаря» и др.; 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b="1" smtClean="0">
                <a:latin typeface="Times New Roman"/>
                <a:ea typeface="Calibri"/>
              </a:rPr>
              <a:t>                                 </a:t>
            </a:r>
            <a:r>
              <a:rPr lang="ru-RU" dirty="0" smtClean="0">
                <a:latin typeface="Times New Roman"/>
                <a:ea typeface="Calibri"/>
              </a:rPr>
              <a:t>проведение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литературных гостиных, 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                                                     праздников детской  книги, 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                                                     экскурсии в библиотеку.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642910" y="214290"/>
            <a:ext cx="792956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Конспект образовательного мероприятия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3142663"/>
              </p:ext>
            </p:extLst>
          </p:nvPr>
        </p:nvGraphicFramePr>
        <p:xfrm>
          <a:off x="142845" y="642919"/>
          <a:ext cx="8858312" cy="621508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99898"/>
                <a:gridCol w="5258414"/>
              </a:tblGrid>
              <a:tr h="27913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18893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62345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75573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организации деятельности (работа по подгруппам, в парах, совместная деятельность педагога с детьми и самостоятельной деятельности детей)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190689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образовательного мероприятия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04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Организационный этап 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(организация пространства / установка правил взаимодействия / разделение детей на группы)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56679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Мотивационный этап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к деятельности, актуализация представлений и умений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132252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Информационный этап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 разными способами, «открытие» нового знания (способа действий): поиск и работа с источниками информации, выявление фактов и мнений, выдвижение гипотез и т.п.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75573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Практический этап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полученных знаний и способов действий в самостоятельной и совместной со сверстниками деятельности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76604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Оценочно-рефлексивный этап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/ самооценка,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взаимооценка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деятельности, рефлексия эмоционального отношения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докладу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докладу</Template>
  <TotalTime>985</TotalTime>
  <Words>1256</Words>
  <Application>Microsoft Office PowerPoint</Application>
  <PresentationFormat>Экран (4:3)</PresentationFormat>
  <Paragraphs>206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к докладу</vt:lpstr>
      <vt:lpstr>«Формирование и развитие функциональной грамотности(читательской грамотности)  у обучающихся: вызовы и решения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логико-математических представлений детей дошкольного возраста.</dc:title>
  <dc:creator>PC</dc:creator>
  <cp:lastModifiedBy>Белочка</cp:lastModifiedBy>
  <cp:revision>106</cp:revision>
  <dcterms:created xsi:type="dcterms:W3CDTF">2013-08-25T17:17:56Z</dcterms:created>
  <dcterms:modified xsi:type="dcterms:W3CDTF">2025-03-17T04:42:11Z</dcterms:modified>
</cp:coreProperties>
</file>